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autoCompressPictures="0">
  <p:sldMasterIdLst>
    <p:sldMasterId id="2147483648" r:id="rId1"/>
  </p:sldMasterIdLst>
  <p:notesMasterIdLst>
    <p:notesMasterId r:id="rId11"/>
  </p:notesMasterIdLst>
  <p:sldIdLst>
    <p:sldId id="257" r:id="rId2"/>
    <p:sldId id="260" r:id="rId3"/>
    <p:sldId id="256" r:id="rId4"/>
    <p:sldId id="261" r:id="rId5"/>
    <p:sldId id="262" r:id="rId6"/>
    <p:sldId id="263" r:id="rId7"/>
    <p:sldId id="264" r:id="rId8"/>
    <p:sldId id="259" r:id="rId9"/>
    <p:sldId id="258" r:id="rId10"/>
  </p:sldIdLst>
  <p:sldSz cx="12192000" cy="6858000"/>
  <p:notesSz cx="6858000" cy="9144000"/>
  <p:embeddedFontLs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Ubuntu" panose="020B0504030602030204" pitchFamily="34" charset="0"/>
      <p:regular r:id="rId16"/>
      <p:bold r:id="rId17"/>
      <p:italic r:id="rId18"/>
      <p:boldItalic r:id="rId19"/>
    </p:embeddedFont>
    <p:embeddedFont>
      <p:font typeface="Ubuntu Light" panose="020B0304030602030204" pitchFamily="34" charset="0"/>
      <p:regular r:id="rId20"/>
      <p:italic r:id="rId21"/>
    </p:embeddedFont>
  </p:embeddedFontLst>
  <p:defaultTextStyle>
    <a:defPPr>
      <a:defRPr lang="en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7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746"/>
    <p:restoredTop sz="94706"/>
  </p:normalViewPr>
  <p:slideViewPr>
    <p:cSldViewPr snapToGrid="0" snapToObjects="1">
      <p:cViewPr varScale="1">
        <p:scale>
          <a:sx n="111" d="100"/>
          <a:sy n="111" d="100"/>
        </p:scale>
        <p:origin x="312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B96DA3-F385-0E48-95C8-ABD23BAD7D67}" type="datetimeFigureOut">
              <a:rPr lang="en-CN" smtClean="0"/>
              <a:t>8/25/20</a:t>
            </a:fld>
            <a:endParaRPr lang="en-C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240A8F-99BF-5E4A-A416-17A21A65B881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7594579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479EE-BBDD-6A46-AAF1-F354348F9B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C0B692-EA98-064D-9CF0-1D5FE6E17B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555D45-C15A-F144-9730-59973FD06B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5A2F82-1D48-364E-BF1D-D7C1F2EF3775}" type="datetime1">
              <a:rPr lang="en-US" smtClean="0"/>
              <a:t>8/25/20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66235A-7377-934E-B342-1075BBB703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150868-C070-9949-9840-091C68683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C64CF-D294-4B47-ACA4-2069C71E7C2C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0761487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77C94-2CEB-4E41-895C-CB68D4904C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50CEFD-A928-4348-AD83-D79A464515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9D02C2-6E6F-E342-962D-761D800CFE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137DE-78D9-1744-8F2F-1C6BA1ADF017}" type="datetime1">
              <a:rPr lang="en-US" smtClean="0"/>
              <a:t>8/25/20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BC7941-ADA9-3B4A-95EC-81FB8EB69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B605BE-E74B-EE4B-9EE9-CE9F2663F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C64CF-D294-4B47-ACA4-2069C71E7C2C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3235536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59863AB-36F6-094D-A93C-EB567E8C188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72ED360-8AE4-A04F-BED2-444A8D0C84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6208C7-CF51-C245-8422-90967D1702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4DABA2-D1A9-3B40-8309-DF1951859378}" type="datetime1">
              <a:rPr lang="en-US" smtClean="0"/>
              <a:t>8/25/20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D1D92A-666F-E64A-883D-9F945D1AEB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381F-BA9E-4F45-AB13-B0558BACF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C64CF-D294-4B47-ACA4-2069C71E7C2C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9224145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3924D-D749-2247-A820-6105D6783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E1D254-F803-8148-B6D4-9C46119EA3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8B6BA4-8102-5D45-9984-F2609EF300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66D61D-7D23-114A-9C82-BF1A1669C5D5}" type="datetime1">
              <a:rPr lang="en-US" smtClean="0"/>
              <a:t>8/25/20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2BB296-F015-9B4E-BDDD-9220AEA145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0E95ED-A6DA-DA48-867F-EB2B8C1DD3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C64CF-D294-4B47-ACA4-2069C71E7C2C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819000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B0518-A1CD-F84E-A6BB-2F51A75E56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5B9DB1-BF3B-8644-A445-0AAF667F12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555C97-5B44-7741-BA2F-2CBF07DDA1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5824D-B969-684E-B0A2-B604DD6B8270}" type="datetime1">
              <a:rPr lang="en-US" smtClean="0"/>
              <a:t>8/25/20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61A3FA-D5EA-5B45-9C09-88DF64799A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E13901-D855-214B-B434-81B516D67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C64CF-D294-4B47-ACA4-2069C71E7C2C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9545175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D27CB4-02A2-A14E-9193-5D0CC393E7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A9E79D-E01E-6749-AFF3-D2FE509764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5BE4EE-57A9-9C45-91F1-C36478F382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480E64-498A-1241-8E20-1CE6F3502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99E2F7-90A2-6745-9C7C-E14FE1EDB2DC}" type="datetime1">
              <a:rPr lang="en-US" smtClean="0"/>
              <a:t>8/25/20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7BD45D-F1FB-1F4F-A15C-623FD95445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A60503-F145-D643-9149-41EF93E27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C64CF-D294-4B47-ACA4-2069C71E7C2C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8280832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A7D7C-1FDD-9645-9A82-086D64141D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FBEEFA-9EBC-5149-9A2F-91DCED15CA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D255DC-6AED-2041-A63D-EE4DD7FEC8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1118984-5AB9-F64A-892F-F66F0AD2412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D98F2F-3DC2-944F-A052-75554A334E5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A774F0D-9608-B945-8228-2AE0AC2094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DF72EF-A842-6249-9BD8-6502839BEB78}" type="datetime1">
              <a:rPr lang="en-US" smtClean="0"/>
              <a:t>8/25/20</a:t>
            </a:fld>
            <a:endParaRPr lang="en-C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E0ACF02-B6D9-0745-83AA-73653C967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004594C-BC3D-B543-934C-CBF862A3D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C64CF-D294-4B47-ACA4-2069C71E7C2C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1623936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1B5BF-B9C9-1742-9B8C-260852A7A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230112C-DCC3-0447-B6AA-A1AEA5B163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36CCF-62D4-6E42-B0D0-0BE53EED92DC}" type="datetime1">
              <a:rPr lang="en-US" smtClean="0"/>
              <a:t>8/25/20</a:t>
            </a:fld>
            <a:endParaRPr lang="en-C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B311BB-2095-584F-AA49-F7BB0728A5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709B8F-DF5C-5C45-8823-DB46F24BC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C64CF-D294-4B47-ACA4-2069C71E7C2C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8444314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6B5DB18-DB84-304D-9323-A9F5CB334A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5B9076-07B0-2E42-9F90-855C8FA9B682}" type="datetime1">
              <a:rPr lang="en-US" smtClean="0"/>
              <a:t>8/25/20</a:t>
            </a:fld>
            <a:endParaRPr lang="en-C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3822A1-1823-8F4F-8874-9D49445BE1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4AA2AE-F0EE-9240-94A4-4A4DA6588F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C64CF-D294-4B47-ACA4-2069C71E7C2C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6808001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F2126-E6C1-AA42-99B2-DC27D3AE65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E62904-A149-714D-A1BE-6E57DB9FDE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0D96BB-279D-C94F-AFA3-5B70821F77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33A683-244A-3D48-9EE0-6F58EAE35B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584E7A-47C8-8F48-A9EA-BC645B411BBC}" type="datetime1">
              <a:rPr lang="en-US" smtClean="0"/>
              <a:t>8/25/20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9C9EF3-5AE2-944E-9C2D-64DE0E355E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3E314F-39C6-F34E-9525-571B1A1156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C64CF-D294-4B47-ACA4-2069C71E7C2C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6899105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2AF53D-DE15-9049-8463-E7D8AB9C8F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37D040D-39B1-8843-ACB7-B4A2C5C665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0ED1C9-AF60-5F46-9A8F-3427CBDB35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1BED20-A693-4844-9218-448C5A66F6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EF0D08-6852-B94D-B560-E8A6D8241CAC}" type="datetime1">
              <a:rPr lang="en-US" smtClean="0"/>
              <a:t>8/25/20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7D6313-07E0-1042-A53E-92839899A5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8C1070-2711-DF4C-B858-C3EB5B9DBC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C64CF-D294-4B47-ACA4-2069C71E7C2C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7112177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D04D3D8-28A7-6D47-B7BB-47FC639FF1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C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2AE548-CBC7-D746-910E-B3515BDAA5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502A33-BDA8-5E44-94FD-E2023417BF0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Ubuntu" panose="020B0504030602030204" pitchFamily="34" charset="0"/>
              </a:defRPr>
            </a:lvl1pPr>
          </a:lstStyle>
          <a:p>
            <a:fld id="{0AD03F2C-BE25-9C40-90A6-72AA20DE271C}" type="datetime1">
              <a:rPr lang="en-US" smtClean="0"/>
              <a:t>8/25/20</a:t>
            </a:fld>
            <a:endParaRPr lang="en-C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6B4AB4-2152-9A47-B992-CC007E03C9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Ubuntu" panose="020B0504030602030204" pitchFamily="34" charset="0"/>
              </a:defRPr>
            </a:lvl1pPr>
          </a:lstStyle>
          <a:p>
            <a:endParaRPr lang="en-C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C5850-92E3-4446-BB1A-02B0FFCBCF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Ubuntu" panose="020B0504030602030204" pitchFamily="34" charset="0"/>
              </a:defRPr>
            </a:lvl1pPr>
          </a:lstStyle>
          <a:p>
            <a:fld id="{A73C64CF-D294-4B47-ACA4-2069C71E7C2C}" type="slidenum">
              <a:rPr lang="en-CN" smtClean="0"/>
              <a:pPr/>
              <a:t>‹#›</a:t>
            </a:fld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40057048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Ubuntu Light" panose="020B030403060203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Ubuntu" panose="020B050403060203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Ubuntu" panose="020B050403060203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Ubuntu" panose="020B050403060203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Ubuntu" panose="020B050403060203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Ubuntu" panose="020B050403060203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4.svg"/><Relationship Id="rId7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aterialdesignicons.com/" TargetMode="Externa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3283A885-9151-B741-A5F4-7BAE9FF3FA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lum bright="-100000" contrast="100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3397"/>
          <a:stretch/>
        </p:blipFill>
        <p:spPr>
          <a:xfrm>
            <a:off x="6917501" y="1548328"/>
            <a:ext cx="5920676" cy="5948521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5E1193E0-52F8-EB44-814C-09CEC5A5FD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866827"/>
            <a:ext cx="9144000" cy="1655762"/>
          </a:xfrm>
        </p:spPr>
        <p:txBody>
          <a:bodyPr>
            <a:normAutofit/>
          </a:bodyPr>
          <a:lstStyle/>
          <a:p>
            <a:r>
              <a:rPr 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ea typeface="PingFang HK" panose="020B0400000000000000" pitchFamily="34" charset="-120"/>
              </a:rPr>
              <a:t>Covid-19 </a:t>
            </a:r>
            <a:r>
              <a:rPr lang="zh-CN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ea typeface="PingFang HK" panose="020B0400000000000000" pitchFamily="34" charset="-120"/>
              </a:rPr>
              <a:t>疫情分析与管理系统</a:t>
            </a:r>
            <a:endParaRPr lang="en-US" altLang="zh-CN" sz="2000" b="1" dirty="0">
              <a:solidFill>
                <a:schemeClr val="tx1">
                  <a:lumMod val="50000"/>
                  <a:lumOff val="50000"/>
                </a:schemeClr>
              </a:solidFill>
              <a:ea typeface="PingFang HK" panose="020B0400000000000000" pitchFamily="34" charset="-120"/>
            </a:endParaRPr>
          </a:p>
          <a:p>
            <a:br>
              <a:rPr lang="zh-CN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ea typeface="PingFang HK" panose="020B0400000000000000" pitchFamily="34" charset="-120"/>
              </a:rPr>
            </a:br>
            <a:r>
              <a:rPr 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ea typeface="PingFang HK" panose="020B0400000000000000" pitchFamily="34" charset="-120"/>
              </a:rPr>
              <a:t>Covid-19 Analysis &amp; Manage System</a:t>
            </a:r>
          </a:p>
          <a:p>
            <a:endParaRPr lang="en-CN" sz="2000" b="1" dirty="0">
              <a:solidFill>
                <a:schemeClr val="tx1">
                  <a:lumMod val="50000"/>
                  <a:lumOff val="50000"/>
                </a:schemeClr>
              </a:solidFill>
              <a:ea typeface="PingFang HK" panose="020B0400000000000000" pitchFamily="34" charset="-12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65937908-D094-584A-A938-5ED2B5CD99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55847" y="1745198"/>
            <a:ext cx="2280305" cy="609482"/>
          </a:xfrm>
          <a:prstGeom prst="rect">
            <a:avLst/>
          </a:prstGeom>
        </p:spPr>
      </p:pic>
      <p:sp>
        <p:nvSpPr>
          <p:cNvPr id="4" name="Subtitle 2">
            <a:extLst>
              <a:ext uri="{FF2B5EF4-FFF2-40B4-BE49-F238E27FC236}">
                <a16:creationId xmlns:a16="http://schemas.microsoft.com/office/drawing/2014/main" id="{CAC23716-9488-7D43-98F5-8BAF339C43DA}"/>
              </a:ext>
            </a:extLst>
          </p:cNvPr>
          <p:cNvSpPr txBox="1">
            <a:spLocks/>
          </p:cNvSpPr>
          <p:nvPr/>
        </p:nvSpPr>
        <p:spPr>
          <a:xfrm>
            <a:off x="1524000" y="6097161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Ubuntu" panose="020B0504030602030204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tx1"/>
                </a:solidFill>
                <a:latin typeface="Ubuntu" panose="020B0504030602030204" pitchFamily="34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Ubuntu" panose="020B0504030602030204" pitchFamily="34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Ubuntu" panose="020B0504030602030204" pitchFamily="34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Ubuntu" panose="020B0504030602030204" pitchFamily="34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N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ea typeface="PingFang HK" panose="020B0400000000000000" pitchFamily="34" charset="-120"/>
              </a:rPr>
              <a:t>Ea</a:t>
            </a:r>
            <a:r>
              <a:rPr lang="en-US" altLang="zh-CN" sz="1400" dirty="0" err="1">
                <a:solidFill>
                  <a:schemeClr val="tx1">
                    <a:lumMod val="50000"/>
                    <a:lumOff val="50000"/>
                  </a:schemeClr>
                </a:solidFill>
                <a:ea typeface="PingFang HK" panose="020B0400000000000000" pitchFamily="34" charset="-120"/>
              </a:rPr>
              <a:t>st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ea typeface="PingFang HK" panose="020B0400000000000000" pitchFamily="34" charset="-120"/>
              </a:rPr>
              <a:t> 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ea typeface="PingFang HK" panose="020B0400000000000000" pitchFamily="34" charset="-120"/>
              </a:rPr>
              <a:t>China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ea typeface="PingFang HK" panose="020B0400000000000000" pitchFamily="34" charset="-120"/>
              </a:rPr>
              <a:t> 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ea typeface="PingFang HK" panose="020B0400000000000000" pitchFamily="34" charset="-120"/>
              </a:rPr>
              <a:t>Normal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ea typeface="PingFang HK" panose="020B0400000000000000" pitchFamily="34" charset="-120"/>
              </a:rPr>
              <a:t> 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ea typeface="PingFang HK" panose="020B0400000000000000" pitchFamily="34" charset="-120"/>
              </a:rPr>
              <a:t>University</a:t>
            </a:r>
          </a:p>
          <a:p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ea typeface="PingFang HK" panose="020B0400000000000000" pitchFamily="34" charset="-120"/>
              </a:rPr>
              <a:t>2020.8</a:t>
            </a:r>
            <a:endParaRPr lang="en-CN" sz="1400" dirty="0">
              <a:solidFill>
                <a:schemeClr val="tx1">
                  <a:lumMod val="50000"/>
                  <a:lumOff val="50000"/>
                </a:schemeClr>
              </a:solidFill>
              <a:ea typeface="PingFang HK" panose="020B0400000000000000" pitchFamily="34" charset="-120"/>
            </a:endParaRP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CEE3924C-2E22-334E-9060-3348D7BB3DD8}"/>
              </a:ext>
            </a:extLst>
          </p:cNvPr>
          <p:cNvSpPr txBox="1">
            <a:spLocks/>
          </p:cNvSpPr>
          <p:nvPr/>
        </p:nvSpPr>
        <p:spPr>
          <a:xfrm>
            <a:off x="1524000" y="4635126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Ubuntu" panose="020B0504030602030204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tx1"/>
                </a:solidFill>
                <a:latin typeface="Ubuntu" panose="020B0504030602030204" pitchFamily="34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Ubuntu" panose="020B0504030602030204" pitchFamily="34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Ubuntu" panose="020B0504030602030204" pitchFamily="34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Ubuntu" panose="020B0504030602030204" pitchFamily="34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zh-CN" altLang="en-US" sz="1600" b="1" dirty="0">
                <a:solidFill>
                  <a:srgbClr val="C70000"/>
                </a:solidFill>
                <a:ea typeface="PingFang HK" panose="020B0400000000000000" pitchFamily="34" charset="-120"/>
              </a:rPr>
              <a:t>陈俊潼	</a:t>
            </a:r>
            <a:r>
              <a:rPr lang="en-US" altLang="zh-CN" sz="1600" b="1" dirty="0">
                <a:solidFill>
                  <a:srgbClr val="C70000"/>
                </a:solidFill>
                <a:ea typeface="PingFang HK" panose="020B0400000000000000" pitchFamily="34" charset="-120"/>
              </a:rPr>
              <a:t>10185101210</a:t>
            </a:r>
          </a:p>
          <a:p>
            <a:pPr>
              <a:lnSpc>
                <a:spcPct val="100000"/>
              </a:lnSpc>
            </a:pPr>
            <a:r>
              <a:rPr lang="zh-CN" altLang="en-US" sz="1600" b="1" dirty="0">
                <a:solidFill>
                  <a:srgbClr val="C70000"/>
                </a:solidFill>
                <a:ea typeface="PingFang HK" panose="020B0400000000000000" pitchFamily="34" charset="-120"/>
              </a:rPr>
              <a:t>包    梁	</a:t>
            </a:r>
            <a:r>
              <a:rPr lang="en-US" altLang="zh-CN" sz="1600" b="1" dirty="0">
                <a:solidFill>
                  <a:srgbClr val="C70000"/>
                </a:solidFill>
                <a:ea typeface="PingFang HK" panose="020B0400000000000000" pitchFamily="34" charset="-120"/>
              </a:rPr>
              <a:t>10185101281</a:t>
            </a:r>
          </a:p>
          <a:p>
            <a:pPr>
              <a:lnSpc>
                <a:spcPct val="100000"/>
              </a:lnSpc>
            </a:pPr>
            <a:r>
              <a:rPr lang="zh-CN" altLang="en-US" sz="1600" b="1" dirty="0">
                <a:solidFill>
                  <a:srgbClr val="C70000"/>
                </a:solidFill>
                <a:ea typeface="PingFang HK" panose="020B0400000000000000" pitchFamily="34" charset="-120"/>
              </a:rPr>
              <a:t>谢嘉东	</a:t>
            </a:r>
            <a:r>
              <a:rPr lang="en-US" altLang="zh-CN" sz="1600" b="1" dirty="0">
                <a:solidFill>
                  <a:srgbClr val="C70000"/>
                </a:solidFill>
                <a:ea typeface="PingFang HK" panose="020B0400000000000000" pitchFamily="34" charset="-120"/>
              </a:rPr>
              <a:t>10185101247</a:t>
            </a:r>
            <a:endParaRPr lang="en-CN" sz="2000" b="1" dirty="0">
              <a:solidFill>
                <a:schemeClr val="tx1">
                  <a:lumMod val="50000"/>
                  <a:lumOff val="50000"/>
                </a:schemeClr>
              </a:solidFill>
              <a:ea typeface="PingFang HK" panose="020B04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8358974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5E1193E0-52F8-EB44-814C-09CEC5A5FD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5669" y="345485"/>
            <a:ext cx="2865356" cy="586682"/>
          </a:xfrm>
        </p:spPr>
        <p:txBody>
          <a:bodyPr>
            <a:normAutofit/>
          </a:bodyPr>
          <a:lstStyle/>
          <a:p>
            <a:pPr marL="0" indent="0" algn="l">
              <a:lnSpc>
                <a:spcPts val="660"/>
              </a:lnSpc>
              <a:buNone/>
            </a:pPr>
            <a:r>
              <a:rPr lang="en-US" sz="900" dirty="0">
                <a:solidFill>
                  <a:schemeClr val="bg1">
                    <a:lumMod val="50000"/>
                  </a:schemeClr>
                </a:solidFill>
                <a:ea typeface="PingFang HK" panose="020B0400000000000000" pitchFamily="34" charset="-120"/>
              </a:rPr>
              <a:t>Covid-19 </a:t>
            </a:r>
            <a:r>
              <a:rPr lang="zh-CN" altLang="en-US" sz="900" dirty="0">
                <a:solidFill>
                  <a:schemeClr val="bg1">
                    <a:lumMod val="50000"/>
                  </a:schemeClr>
                </a:solidFill>
                <a:ea typeface="PingFang HK" panose="020B0400000000000000" pitchFamily="34" charset="-120"/>
              </a:rPr>
              <a:t>疫情分析与管理系统</a:t>
            </a:r>
            <a:endParaRPr lang="en-US" altLang="zh-CN" sz="900" dirty="0">
              <a:solidFill>
                <a:schemeClr val="bg1">
                  <a:lumMod val="50000"/>
                </a:schemeClr>
              </a:solidFill>
              <a:ea typeface="PingFang HK" panose="020B0400000000000000" pitchFamily="34" charset="-120"/>
            </a:endParaRPr>
          </a:p>
          <a:p>
            <a:pPr marL="0" indent="0" algn="l">
              <a:lnSpc>
                <a:spcPts val="660"/>
              </a:lnSpc>
              <a:buNone/>
            </a:pPr>
            <a:r>
              <a:rPr lang="en-US" sz="900" dirty="0">
                <a:solidFill>
                  <a:schemeClr val="bg1">
                    <a:lumMod val="50000"/>
                  </a:schemeClr>
                </a:solidFill>
                <a:ea typeface="PingFang HK" panose="020B0400000000000000" pitchFamily="34" charset="-120"/>
              </a:rPr>
              <a:t>Covid-19 Analysis &amp; Manage System</a:t>
            </a:r>
          </a:p>
          <a:p>
            <a:pPr marL="0" indent="0" algn="l">
              <a:lnSpc>
                <a:spcPts val="660"/>
              </a:lnSpc>
              <a:buNone/>
            </a:pPr>
            <a:endParaRPr lang="en-CN" sz="900" dirty="0">
              <a:solidFill>
                <a:schemeClr val="bg1">
                  <a:lumMod val="50000"/>
                </a:schemeClr>
              </a:solidFill>
              <a:ea typeface="PingFang HK" panose="020B0400000000000000" pitchFamily="34" charset="-12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65937908-D094-584A-A938-5ED2B5CD99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5989" y="276028"/>
            <a:ext cx="1889039" cy="504904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B6F6FE22-CCFC-8D47-9FD3-9BE95F220A8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lum bright="-100000" contrast="100000"/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71261"/>
          <a:stretch/>
        </p:blipFill>
        <p:spPr>
          <a:xfrm>
            <a:off x="6917501" y="1548328"/>
            <a:ext cx="6396164" cy="5948521"/>
          </a:xfrm>
          <a:prstGeom prst="rect">
            <a:avLst/>
          </a:prstGeom>
        </p:spPr>
      </p:pic>
      <p:sp>
        <p:nvSpPr>
          <p:cNvPr id="15" name="Subtitle 2">
            <a:extLst>
              <a:ext uri="{FF2B5EF4-FFF2-40B4-BE49-F238E27FC236}">
                <a16:creationId xmlns:a16="http://schemas.microsoft.com/office/drawing/2014/main" id="{536E2739-1675-F04D-B6DC-1C08D2ABCC41}"/>
              </a:ext>
            </a:extLst>
          </p:cNvPr>
          <p:cNvSpPr txBox="1">
            <a:spLocks/>
          </p:cNvSpPr>
          <p:nvPr/>
        </p:nvSpPr>
        <p:spPr>
          <a:xfrm>
            <a:off x="669864" y="1046083"/>
            <a:ext cx="6810756" cy="11339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Ubuntu" panose="020B0504030602030204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tx1"/>
                </a:solidFill>
                <a:latin typeface="Ubuntu" panose="020B0504030602030204" pitchFamily="34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Ubuntu" panose="020B0504030602030204" pitchFamily="34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Ubuntu" panose="020B0504030602030204" pitchFamily="34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Ubuntu" panose="020B0504030602030204" pitchFamily="34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zh-CN" altLang="en-US" sz="5400" b="1" dirty="0">
                <a:solidFill>
                  <a:srgbClr val="C70000"/>
                </a:solidFill>
                <a:ea typeface="PingFang HK" panose="020B0400000000000000" pitchFamily="34" charset="-120"/>
              </a:rPr>
              <a:t>简介</a:t>
            </a:r>
            <a:endParaRPr lang="en-CN" sz="5400" b="1" dirty="0">
              <a:solidFill>
                <a:srgbClr val="C70000"/>
              </a:solidFill>
              <a:ea typeface="PingFang HK" panose="020B0400000000000000" pitchFamily="34" charset="-120"/>
            </a:endParaRP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D911AA6E-35CE-3445-9A2C-3850076FD71F}"/>
              </a:ext>
            </a:extLst>
          </p:cNvPr>
          <p:cNvSpPr txBox="1">
            <a:spLocks/>
          </p:cNvSpPr>
          <p:nvPr/>
        </p:nvSpPr>
        <p:spPr>
          <a:xfrm>
            <a:off x="669864" y="2246830"/>
            <a:ext cx="6810756" cy="40610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Ubuntu" panose="020B0504030602030204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tx1"/>
                </a:solidFill>
                <a:latin typeface="Ubuntu" panose="020B0504030602030204" pitchFamily="34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Ubuntu" panose="020B0504030602030204" pitchFamily="34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Ubuntu" panose="020B0504030602030204" pitchFamily="34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Ubuntu" panose="020B0504030602030204" pitchFamily="34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ea typeface="PingFang HK" panose="020B0400000000000000" pitchFamily="34" charset="-120"/>
              </a:rPr>
              <a:t>功能包括</a:t>
            </a:r>
            <a:endParaRPr lang="en-US" altLang="zh-CN" sz="1600" dirty="0">
              <a:solidFill>
                <a:schemeClr val="tx1">
                  <a:lumMod val="50000"/>
                  <a:lumOff val="50000"/>
                </a:schemeClr>
              </a:solidFill>
              <a:ea typeface="PingFang HK" panose="020B0400000000000000" pitchFamily="34" charset="-120"/>
            </a:endParaRPr>
          </a:p>
          <a:p>
            <a:pPr marL="742950" lvl="1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ea typeface="PingFang HK" panose="020B0400000000000000" pitchFamily="34" charset="-120"/>
              </a:rPr>
              <a:t>全球疫情可视化概览</a:t>
            </a:r>
            <a:endParaRPr lang="en-US" altLang="zh-CN" sz="1600" dirty="0">
              <a:solidFill>
                <a:schemeClr val="tx1">
                  <a:lumMod val="50000"/>
                  <a:lumOff val="50000"/>
                </a:schemeClr>
              </a:solidFill>
              <a:ea typeface="PingFang HK" panose="020B0400000000000000" pitchFamily="34" charset="-120"/>
            </a:endParaRPr>
          </a:p>
          <a:p>
            <a:pPr marL="742950" lvl="1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ea typeface="PingFang HK" panose="020B0400000000000000" pitchFamily="34" charset="-120"/>
              </a:rPr>
              <a:t>病人诊断数据统计及编辑</a:t>
            </a:r>
            <a:endParaRPr lang="en-US" altLang="zh-CN" sz="1600" dirty="0">
              <a:solidFill>
                <a:schemeClr val="tx1">
                  <a:lumMod val="50000"/>
                  <a:lumOff val="50000"/>
                </a:schemeClr>
              </a:solidFill>
              <a:ea typeface="PingFang HK" panose="020B0400000000000000" pitchFamily="34" charset="-120"/>
            </a:endParaRPr>
          </a:p>
          <a:p>
            <a:pPr marL="742950" lvl="1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ea typeface="PingFang HK" panose="020B0400000000000000" pitchFamily="34" charset="-120"/>
              </a:rPr>
              <a:t>诊断医院和医生管理</a:t>
            </a:r>
            <a:endParaRPr lang="en-US" altLang="zh-CN" sz="1600" dirty="0">
              <a:solidFill>
                <a:schemeClr val="tx1">
                  <a:lumMod val="50000"/>
                  <a:lumOff val="50000"/>
                </a:schemeClr>
              </a:solidFill>
              <a:ea typeface="PingFang HK" panose="020B0400000000000000" pitchFamily="34" charset="-120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ea typeface="PingFang HK" panose="020B0400000000000000" pitchFamily="34" charset="-120"/>
              </a:rPr>
              <a:t>网站前端采用 </a:t>
            </a:r>
            <a:r>
              <a:rPr lang="en" altLang="zh-CN" sz="1600" b="1" dirty="0" err="1">
                <a:solidFill>
                  <a:srgbClr val="C70000"/>
                </a:solidFill>
                <a:ea typeface="PingFang HK" panose="020B0400000000000000" pitchFamily="34" charset="-120"/>
              </a:rPr>
              <a:t>vue.js</a:t>
            </a:r>
            <a:r>
              <a:rPr lang="en" altLang="zh-CN" sz="1600" b="1" dirty="0">
                <a:solidFill>
                  <a:srgbClr val="C70000"/>
                </a:solidFill>
                <a:ea typeface="PingFang HK" panose="020B0400000000000000" pitchFamily="34" charset="-120"/>
              </a:rPr>
              <a:t> 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ea typeface="PingFang HK" panose="020B0400000000000000" pitchFamily="34" charset="-120"/>
              </a:rPr>
              <a:t>架构，基于 </a:t>
            </a:r>
            <a:r>
              <a:rPr lang="en" altLang="zh-CN" sz="1600" b="1" dirty="0" err="1">
                <a:solidFill>
                  <a:srgbClr val="C70000"/>
                </a:solidFill>
                <a:ea typeface="PingFang HK" panose="020B0400000000000000" pitchFamily="34" charset="-120"/>
              </a:rPr>
              <a:t>nuxt.js</a:t>
            </a:r>
            <a:r>
              <a:rPr lang="en" altLang="zh-CN" sz="1600" b="1" dirty="0">
                <a:solidFill>
                  <a:srgbClr val="C70000"/>
                </a:solidFill>
                <a:ea typeface="PingFang HK" panose="020B0400000000000000" pitchFamily="34" charset="-120"/>
              </a:rPr>
              <a:t> 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ea typeface="PingFang HK" panose="020B0400000000000000" pitchFamily="34" charset="-120"/>
              </a:rPr>
              <a:t>实现高性能的 </a:t>
            </a:r>
            <a:r>
              <a:rPr lang="en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ea typeface="PingFang HK" panose="020B0400000000000000" pitchFamily="34" charset="-120"/>
              </a:rPr>
              <a:t>SSR </a:t>
            </a:r>
            <a:r>
              <a:rPr lang="zh-CN" altLang="en" sz="1600" dirty="0">
                <a:solidFill>
                  <a:schemeClr val="tx1">
                    <a:lumMod val="50000"/>
                    <a:lumOff val="50000"/>
                  </a:schemeClr>
                </a:solidFill>
                <a:ea typeface="PingFang HK" panose="020B0400000000000000" pitchFamily="34" charset="-120"/>
              </a:rPr>
              <a:t>（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ea typeface="PingFang HK" panose="020B0400000000000000" pitchFamily="34" charset="-120"/>
              </a:rPr>
              <a:t>服务端渲染）。使用 </a:t>
            </a:r>
            <a:r>
              <a:rPr lang="en" altLang="zh-CN" sz="1600" b="1" dirty="0" err="1">
                <a:solidFill>
                  <a:srgbClr val="C70000"/>
                </a:solidFill>
                <a:ea typeface="PingFang HK" panose="020B0400000000000000" pitchFamily="34" charset="-120"/>
              </a:rPr>
              <a:t>vuetify</a:t>
            </a:r>
            <a:r>
              <a:rPr lang="en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ea typeface="PingFang HK" panose="020B0400000000000000" pitchFamily="34" charset="-120"/>
              </a:rPr>
              <a:t> 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ea typeface="PingFang HK" panose="020B0400000000000000" pitchFamily="34" charset="-120"/>
              </a:rPr>
              <a:t>作为主要的 </a:t>
            </a:r>
            <a:r>
              <a:rPr lang="en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ea typeface="PingFang HK" panose="020B0400000000000000" pitchFamily="34" charset="-120"/>
              </a:rPr>
              <a:t>UI 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ea typeface="PingFang HK" panose="020B0400000000000000" pitchFamily="34" charset="-120"/>
              </a:rPr>
              <a:t>库。后端采用 </a:t>
            </a:r>
            <a:r>
              <a:rPr lang="en" altLang="zh-CN" sz="1600" b="1" dirty="0">
                <a:solidFill>
                  <a:srgbClr val="C70000"/>
                </a:solidFill>
                <a:ea typeface="PingFang HK" panose="020B0400000000000000" pitchFamily="34" charset="-120"/>
              </a:rPr>
              <a:t>Spring Boot 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ea typeface="PingFang HK" panose="020B0400000000000000" pitchFamily="34" charset="-120"/>
              </a:rPr>
              <a:t>架构，使用 </a:t>
            </a:r>
            <a:r>
              <a:rPr lang="en" altLang="zh-CN" sz="1600" b="1" dirty="0">
                <a:solidFill>
                  <a:srgbClr val="C70000"/>
                </a:solidFill>
                <a:ea typeface="PingFang HK" panose="020B0400000000000000" pitchFamily="34" charset="-120"/>
              </a:rPr>
              <a:t>Swagger UI 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ea typeface="PingFang HK" panose="020B0400000000000000" pitchFamily="34" charset="-120"/>
              </a:rPr>
              <a:t>生成 </a:t>
            </a:r>
            <a:r>
              <a:rPr lang="en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ea typeface="PingFang HK" panose="020B0400000000000000" pitchFamily="34" charset="-120"/>
              </a:rPr>
              <a:t>API 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ea typeface="PingFang HK" panose="020B0400000000000000" pitchFamily="34" charset="-120"/>
              </a:rPr>
              <a:t>文档。 数据库采用 </a:t>
            </a:r>
            <a:r>
              <a:rPr lang="en" altLang="zh-CN" sz="1600" b="1" dirty="0">
                <a:solidFill>
                  <a:srgbClr val="C70000"/>
                </a:solidFill>
                <a:ea typeface="PingFang HK" panose="020B0400000000000000" pitchFamily="34" charset="-120"/>
              </a:rPr>
              <a:t>MySQL Community Version 8.0.12</a:t>
            </a:r>
            <a:r>
              <a:rPr lang="en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ea typeface="PingFang HK" panose="020B0400000000000000" pitchFamily="34" charset="-120"/>
              </a:rPr>
              <a:t>, 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ea typeface="PingFang HK" panose="020B0400000000000000" pitchFamily="34" charset="-120"/>
              </a:rPr>
              <a:t>存有</a:t>
            </a:r>
            <a:r>
              <a:rPr lang="zh-CN" altLang="en-US" sz="1600" b="1" dirty="0">
                <a:solidFill>
                  <a:srgbClr val="C70000"/>
                </a:solidFill>
                <a:ea typeface="PingFang HK" panose="020B0400000000000000" pitchFamily="34" charset="-120"/>
              </a:rPr>
              <a:t>两万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ea typeface="PingFang HK" panose="020B0400000000000000" pitchFamily="34" charset="-120"/>
              </a:rPr>
              <a:t>余医生数据，</a:t>
            </a:r>
            <a:r>
              <a:rPr lang="zh-CN" altLang="en-US" sz="1600" b="1" dirty="0">
                <a:solidFill>
                  <a:srgbClr val="C70000"/>
                </a:solidFill>
                <a:ea typeface="PingFang HK" panose="020B0400000000000000" pitchFamily="34" charset="-120"/>
              </a:rPr>
              <a:t>十三万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ea typeface="PingFang HK" panose="020B0400000000000000" pitchFamily="34" charset="-120"/>
              </a:rPr>
              <a:t>患者数据，</a:t>
            </a:r>
            <a:r>
              <a:rPr lang="zh-CN" altLang="en-US" sz="1600" b="1" dirty="0">
                <a:solidFill>
                  <a:srgbClr val="C70000"/>
                </a:solidFill>
                <a:ea typeface="PingFang HK" panose="020B0400000000000000" pitchFamily="34" charset="-120"/>
              </a:rPr>
              <a:t>四十万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ea typeface="PingFang HK" panose="020B0400000000000000" pitchFamily="34" charset="-120"/>
              </a:rPr>
              <a:t>余条处方数据，近四百万余条诊断记录。经过多重索引和外键优化，平均性能仍较优秀。</a:t>
            </a:r>
            <a:endParaRPr lang="en-CN" sz="1600" dirty="0">
              <a:solidFill>
                <a:schemeClr val="tx1">
                  <a:lumMod val="50000"/>
                  <a:lumOff val="50000"/>
                </a:schemeClr>
              </a:solidFill>
              <a:ea typeface="PingFang HK" panose="020B0400000000000000" pitchFamily="34" charset="-120"/>
            </a:endParaRPr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1A32A5C0-EAF6-F04C-BC10-15D35576FA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C64CF-D294-4B47-ACA4-2069C71E7C2C}" type="slidenum">
              <a:rPr lang="en-CN" smtClean="0"/>
              <a:t>2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2463912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5E1193E0-52F8-EB44-814C-09CEC5A5FD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5669" y="345485"/>
            <a:ext cx="2865356" cy="586682"/>
          </a:xfrm>
        </p:spPr>
        <p:txBody>
          <a:bodyPr>
            <a:normAutofit/>
          </a:bodyPr>
          <a:lstStyle/>
          <a:p>
            <a:pPr marL="0" indent="0" algn="l">
              <a:lnSpc>
                <a:spcPts val="660"/>
              </a:lnSpc>
              <a:buNone/>
            </a:pPr>
            <a:r>
              <a:rPr lang="en-US" sz="900" dirty="0">
                <a:solidFill>
                  <a:schemeClr val="bg1">
                    <a:lumMod val="50000"/>
                  </a:schemeClr>
                </a:solidFill>
                <a:ea typeface="PingFang HK" panose="020B0400000000000000" pitchFamily="34" charset="-120"/>
              </a:rPr>
              <a:t>Covid-19 </a:t>
            </a:r>
            <a:r>
              <a:rPr lang="zh-CN" altLang="en-US" sz="900" dirty="0">
                <a:solidFill>
                  <a:schemeClr val="bg1">
                    <a:lumMod val="50000"/>
                  </a:schemeClr>
                </a:solidFill>
                <a:ea typeface="PingFang HK" panose="020B0400000000000000" pitchFamily="34" charset="-120"/>
              </a:rPr>
              <a:t>疫情分析与管理系统</a:t>
            </a:r>
            <a:endParaRPr lang="en-US" altLang="zh-CN" sz="900" dirty="0">
              <a:solidFill>
                <a:schemeClr val="bg1">
                  <a:lumMod val="50000"/>
                </a:schemeClr>
              </a:solidFill>
              <a:ea typeface="PingFang HK" panose="020B0400000000000000" pitchFamily="34" charset="-120"/>
            </a:endParaRPr>
          </a:p>
          <a:p>
            <a:pPr marL="0" indent="0" algn="l">
              <a:lnSpc>
                <a:spcPts val="660"/>
              </a:lnSpc>
              <a:buNone/>
            </a:pPr>
            <a:r>
              <a:rPr lang="en-US" sz="900" dirty="0">
                <a:solidFill>
                  <a:schemeClr val="bg1">
                    <a:lumMod val="50000"/>
                  </a:schemeClr>
                </a:solidFill>
                <a:ea typeface="PingFang HK" panose="020B0400000000000000" pitchFamily="34" charset="-120"/>
              </a:rPr>
              <a:t>Covid-19 Analysis &amp; Manage System</a:t>
            </a:r>
          </a:p>
          <a:p>
            <a:pPr marL="0" indent="0" algn="l">
              <a:lnSpc>
                <a:spcPts val="660"/>
              </a:lnSpc>
              <a:buNone/>
            </a:pPr>
            <a:endParaRPr lang="en-CN" sz="900" dirty="0">
              <a:solidFill>
                <a:schemeClr val="bg1">
                  <a:lumMod val="50000"/>
                </a:schemeClr>
              </a:solidFill>
              <a:ea typeface="PingFang HK" panose="020B0400000000000000" pitchFamily="34" charset="-12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65937908-D094-584A-A938-5ED2B5CD99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5989" y="276028"/>
            <a:ext cx="1889039" cy="504904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B6F6FE22-CCFC-8D47-9FD3-9BE95F220A8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lum bright="-100000" contrast="100000"/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71261"/>
          <a:stretch/>
        </p:blipFill>
        <p:spPr>
          <a:xfrm>
            <a:off x="6873524" y="1571478"/>
            <a:ext cx="6396164" cy="5948521"/>
          </a:xfrm>
          <a:prstGeom prst="rect">
            <a:avLst/>
          </a:prstGeom>
        </p:spPr>
      </p:pic>
      <p:sp>
        <p:nvSpPr>
          <p:cNvPr id="15" name="Subtitle 2">
            <a:extLst>
              <a:ext uri="{FF2B5EF4-FFF2-40B4-BE49-F238E27FC236}">
                <a16:creationId xmlns:a16="http://schemas.microsoft.com/office/drawing/2014/main" id="{536E2739-1675-F04D-B6DC-1C08D2ABCC41}"/>
              </a:ext>
            </a:extLst>
          </p:cNvPr>
          <p:cNvSpPr txBox="1">
            <a:spLocks/>
          </p:cNvSpPr>
          <p:nvPr/>
        </p:nvSpPr>
        <p:spPr>
          <a:xfrm>
            <a:off x="669864" y="1046083"/>
            <a:ext cx="6810756" cy="11339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Ubuntu" panose="020B0504030602030204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tx1"/>
                </a:solidFill>
                <a:latin typeface="Ubuntu" panose="020B0504030602030204" pitchFamily="34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Ubuntu" panose="020B0504030602030204" pitchFamily="34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Ubuntu" panose="020B0504030602030204" pitchFamily="34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Ubuntu" panose="020B0504030602030204" pitchFamily="34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zh-CN" altLang="en-US" sz="5400" b="1" dirty="0">
                <a:solidFill>
                  <a:srgbClr val="C70000"/>
                </a:solidFill>
                <a:ea typeface="PingFang HK" panose="020B0400000000000000" pitchFamily="34" charset="-120"/>
              </a:rPr>
              <a:t>数据库设计</a:t>
            </a:r>
            <a:endParaRPr lang="en-CN" sz="5400" b="1" dirty="0">
              <a:solidFill>
                <a:srgbClr val="C70000"/>
              </a:solidFill>
              <a:ea typeface="PingFang HK" panose="020B0400000000000000" pitchFamily="34" charset="-120"/>
            </a:endParaRP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D911AA6E-35CE-3445-9A2C-3850076FD71F}"/>
              </a:ext>
            </a:extLst>
          </p:cNvPr>
          <p:cNvSpPr txBox="1">
            <a:spLocks/>
          </p:cNvSpPr>
          <p:nvPr/>
        </p:nvSpPr>
        <p:spPr>
          <a:xfrm>
            <a:off x="669864" y="2246830"/>
            <a:ext cx="6810756" cy="40610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Ubuntu" panose="020B0504030602030204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tx1"/>
                </a:solidFill>
                <a:latin typeface="Ubuntu" panose="020B0504030602030204" pitchFamily="34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Ubuntu" panose="020B0504030602030204" pitchFamily="34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Ubuntu" panose="020B0504030602030204" pitchFamily="34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Ubuntu" panose="020B0504030602030204" pitchFamily="34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ea typeface="PingFang HK" panose="020B0400000000000000" pitchFamily="34" charset="-120"/>
              </a:rPr>
              <a:t>设计使用七张 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ea typeface="PingFang HK" panose="020B0400000000000000" pitchFamily="34" charset="-120"/>
              </a:rPr>
              <a:t>table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ea typeface="PingFang HK" panose="020B0400000000000000" pitchFamily="34" charset="-120"/>
              </a:rPr>
              <a:t> </a:t>
            </a:r>
            <a:endParaRPr lang="en-CN" sz="1600" dirty="0">
              <a:solidFill>
                <a:schemeClr val="tx1">
                  <a:lumMod val="50000"/>
                  <a:lumOff val="50000"/>
                </a:schemeClr>
              </a:solidFill>
              <a:ea typeface="PingFang HK" panose="020B0400000000000000" pitchFamily="34" charset="-120"/>
            </a:endParaRPr>
          </a:p>
          <a:p>
            <a:pPr algn="l">
              <a:lnSpc>
                <a:spcPct val="150000"/>
              </a:lnSpc>
            </a:pPr>
            <a:endParaRPr lang="en-CN" sz="1600" dirty="0">
              <a:solidFill>
                <a:schemeClr val="tx1">
                  <a:lumMod val="50000"/>
                  <a:lumOff val="50000"/>
                </a:schemeClr>
              </a:solidFill>
              <a:ea typeface="PingFang HK" panose="020B0400000000000000" pitchFamily="34" charset="-120"/>
            </a:endParaRP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C1FD8F68-0BBC-2140-81C5-7144A632ADB6}"/>
              </a:ext>
            </a:extLst>
          </p:cNvPr>
          <p:cNvSpPr txBox="1">
            <a:spLocks/>
          </p:cNvSpPr>
          <p:nvPr/>
        </p:nvSpPr>
        <p:spPr>
          <a:xfrm>
            <a:off x="7249126" y="1659332"/>
            <a:ext cx="6810756" cy="7724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Ubuntu" panose="020B0504030602030204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tx1"/>
                </a:solidFill>
                <a:latin typeface="Ubuntu" panose="020B0504030602030204" pitchFamily="34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Ubuntu" panose="020B0504030602030204" pitchFamily="34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Ubuntu" panose="020B0504030602030204" pitchFamily="34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Ubuntu" panose="020B0504030602030204" pitchFamily="34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altLang="zh-CN" b="1" dirty="0">
                <a:solidFill>
                  <a:schemeClr val="tx1">
                    <a:lumMod val="50000"/>
                    <a:lumOff val="50000"/>
                  </a:schemeClr>
                </a:solidFill>
                <a:ea typeface="PingFang HK" panose="020B0400000000000000" pitchFamily="34" charset="-120"/>
              </a:rPr>
              <a:t>ER</a:t>
            </a:r>
            <a:r>
              <a:rPr lang="zh-CN" altLang="en-US" b="1" dirty="0">
                <a:solidFill>
                  <a:schemeClr val="tx1">
                    <a:lumMod val="50000"/>
                    <a:lumOff val="50000"/>
                  </a:schemeClr>
                </a:solidFill>
                <a:ea typeface="PingFang HK" panose="020B0400000000000000" pitchFamily="34" charset="-120"/>
              </a:rPr>
              <a:t>图</a:t>
            </a:r>
            <a:endParaRPr lang="en-CN" b="1" dirty="0">
              <a:solidFill>
                <a:schemeClr val="tx1">
                  <a:lumMod val="50000"/>
                  <a:lumOff val="50000"/>
                </a:schemeClr>
              </a:solidFill>
              <a:ea typeface="PingFang HK" panose="020B0400000000000000" pitchFamily="34" charset="-120"/>
            </a:endParaRPr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1A32A5C0-EAF6-F04C-BC10-15D35576FA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C64CF-D294-4B47-ACA4-2069C71E7C2C}" type="slidenum">
              <a:rPr lang="en-CN" smtClean="0"/>
              <a:t>3</a:t>
            </a:fld>
            <a:endParaRPr lang="en-CN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62F339E-38CA-0342-9C1F-3A9274C962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0" y="0"/>
            <a:ext cx="35242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04192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5E1193E0-52F8-EB44-814C-09CEC5A5FD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5669" y="345485"/>
            <a:ext cx="2865356" cy="586682"/>
          </a:xfrm>
        </p:spPr>
        <p:txBody>
          <a:bodyPr>
            <a:normAutofit/>
          </a:bodyPr>
          <a:lstStyle/>
          <a:p>
            <a:pPr marL="0" indent="0" algn="l">
              <a:lnSpc>
                <a:spcPts val="660"/>
              </a:lnSpc>
              <a:buNone/>
            </a:pPr>
            <a:r>
              <a:rPr lang="en-US" sz="900" dirty="0">
                <a:solidFill>
                  <a:schemeClr val="bg1">
                    <a:lumMod val="50000"/>
                  </a:schemeClr>
                </a:solidFill>
                <a:ea typeface="PingFang HK" panose="020B0400000000000000" pitchFamily="34" charset="-120"/>
              </a:rPr>
              <a:t>Covid-19 </a:t>
            </a:r>
            <a:r>
              <a:rPr lang="zh-CN" altLang="en-US" sz="900" dirty="0">
                <a:solidFill>
                  <a:schemeClr val="bg1">
                    <a:lumMod val="50000"/>
                  </a:schemeClr>
                </a:solidFill>
                <a:ea typeface="PingFang HK" panose="020B0400000000000000" pitchFamily="34" charset="-120"/>
              </a:rPr>
              <a:t>疫情分析与管理系统</a:t>
            </a:r>
            <a:endParaRPr lang="en-US" altLang="zh-CN" sz="900" dirty="0">
              <a:solidFill>
                <a:schemeClr val="bg1">
                  <a:lumMod val="50000"/>
                </a:schemeClr>
              </a:solidFill>
              <a:ea typeface="PingFang HK" panose="020B0400000000000000" pitchFamily="34" charset="-120"/>
            </a:endParaRPr>
          </a:p>
          <a:p>
            <a:pPr marL="0" indent="0" algn="l">
              <a:lnSpc>
                <a:spcPts val="660"/>
              </a:lnSpc>
              <a:buNone/>
            </a:pPr>
            <a:r>
              <a:rPr lang="en-US" sz="900" dirty="0">
                <a:solidFill>
                  <a:schemeClr val="bg1">
                    <a:lumMod val="50000"/>
                  </a:schemeClr>
                </a:solidFill>
                <a:ea typeface="PingFang HK" panose="020B0400000000000000" pitchFamily="34" charset="-120"/>
              </a:rPr>
              <a:t>Covid-19 Analysis &amp; Manage System</a:t>
            </a:r>
          </a:p>
          <a:p>
            <a:pPr marL="0" indent="0" algn="l">
              <a:lnSpc>
                <a:spcPts val="660"/>
              </a:lnSpc>
              <a:buNone/>
            </a:pPr>
            <a:endParaRPr lang="en-CN" sz="900" dirty="0">
              <a:solidFill>
                <a:schemeClr val="bg1">
                  <a:lumMod val="50000"/>
                </a:schemeClr>
              </a:solidFill>
              <a:ea typeface="PingFang HK" panose="020B0400000000000000" pitchFamily="34" charset="-12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65937908-D094-584A-A938-5ED2B5CD99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5989" y="276028"/>
            <a:ext cx="1889039" cy="504904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B6F6FE22-CCFC-8D47-9FD3-9BE95F220A8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lum bright="-100000" contrast="100000"/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71261"/>
          <a:stretch/>
        </p:blipFill>
        <p:spPr>
          <a:xfrm>
            <a:off x="6873524" y="1571478"/>
            <a:ext cx="6396164" cy="5948521"/>
          </a:xfrm>
          <a:prstGeom prst="rect">
            <a:avLst/>
          </a:prstGeom>
        </p:spPr>
      </p:pic>
      <p:sp>
        <p:nvSpPr>
          <p:cNvPr id="15" name="Subtitle 2">
            <a:extLst>
              <a:ext uri="{FF2B5EF4-FFF2-40B4-BE49-F238E27FC236}">
                <a16:creationId xmlns:a16="http://schemas.microsoft.com/office/drawing/2014/main" id="{536E2739-1675-F04D-B6DC-1C08D2ABCC41}"/>
              </a:ext>
            </a:extLst>
          </p:cNvPr>
          <p:cNvSpPr txBox="1">
            <a:spLocks/>
          </p:cNvSpPr>
          <p:nvPr/>
        </p:nvSpPr>
        <p:spPr>
          <a:xfrm>
            <a:off x="669864" y="1046083"/>
            <a:ext cx="6810756" cy="11339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Ubuntu" panose="020B0504030602030204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tx1"/>
                </a:solidFill>
                <a:latin typeface="Ubuntu" panose="020B0504030602030204" pitchFamily="34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Ubuntu" panose="020B0504030602030204" pitchFamily="34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Ubuntu" panose="020B0504030602030204" pitchFamily="34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Ubuntu" panose="020B0504030602030204" pitchFamily="34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zh-CN" altLang="en-US" sz="5400" b="1" dirty="0">
                <a:solidFill>
                  <a:srgbClr val="C70000"/>
                </a:solidFill>
                <a:ea typeface="PingFang HK" panose="020B0400000000000000" pitchFamily="34" charset="-120"/>
              </a:rPr>
              <a:t>全球疫情可视化概览</a:t>
            </a:r>
            <a:endParaRPr lang="en-CN" sz="5400" b="1" dirty="0">
              <a:solidFill>
                <a:srgbClr val="C70000"/>
              </a:solidFill>
              <a:ea typeface="PingFang HK" panose="020B0400000000000000" pitchFamily="34" charset="-120"/>
            </a:endParaRP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D911AA6E-35CE-3445-9A2C-3850076FD71F}"/>
              </a:ext>
            </a:extLst>
          </p:cNvPr>
          <p:cNvSpPr txBox="1">
            <a:spLocks/>
          </p:cNvSpPr>
          <p:nvPr/>
        </p:nvSpPr>
        <p:spPr>
          <a:xfrm>
            <a:off x="8330155" y="2660462"/>
            <a:ext cx="3482901" cy="40610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Ubuntu" panose="020B0504030602030204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tx1"/>
                </a:solidFill>
                <a:latin typeface="Ubuntu" panose="020B0504030602030204" pitchFamily="34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Ubuntu" panose="020B0504030602030204" pitchFamily="34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Ubuntu" panose="020B0504030602030204" pitchFamily="34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Ubuntu" panose="020B0504030602030204" pitchFamily="34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ea typeface="PingFang HK" panose="020B0400000000000000" pitchFamily="34" charset="-120"/>
              </a:rPr>
              <a:t>全球感染人数折线图</a:t>
            </a:r>
            <a:endParaRPr lang="en-US" altLang="zh-CN" sz="1600" dirty="0">
              <a:solidFill>
                <a:schemeClr val="tx1">
                  <a:lumMod val="50000"/>
                  <a:lumOff val="50000"/>
                </a:schemeClr>
              </a:solidFill>
              <a:ea typeface="PingFang HK" panose="020B0400000000000000" pitchFamily="34" charset="-120"/>
            </a:endParaRPr>
          </a:p>
          <a:p>
            <a:pPr marL="742950" lvl="1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ea typeface="PingFang HK" panose="020B0400000000000000" pitchFamily="34" charset="-120"/>
              </a:rPr>
              <a:t>没有增加美国是为了方便观察去他国家疫情走向</a:t>
            </a:r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  <a:ea typeface="PingFang HK" panose="020B0400000000000000" pitchFamily="34" charset="-120"/>
            </a:endParaRPr>
          </a:p>
          <a:p>
            <a:pPr marL="742950" lvl="1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ea typeface="PingFang HK" panose="020B0400000000000000" pitchFamily="34" charset="-120"/>
              </a:rPr>
              <a:t>增加可视化按钮，可以选择隐藏对应国家的疫情曲线</a:t>
            </a:r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  <a:ea typeface="PingFang HK" panose="020B0400000000000000" pitchFamily="34" charset="-120"/>
            </a:endParaRPr>
          </a:p>
          <a:p>
            <a:pPr marL="742950" lvl="1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ea typeface="PingFang HK" panose="020B0400000000000000" pitchFamily="34" charset="-120"/>
              </a:rPr>
              <a:t>数据真实可靠</a:t>
            </a:r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  <a:ea typeface="PingFang HK" panose="020B0400000000000000" pitchFamily="34" charset="-120"/>
            </a:endParaRPr>
          </a:p>
          <a:p>
            <a:pPr marL="742950" lvl="1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ea typeface="PingFang HK" panose="020B0400000000000000" pitchFamily="34" charset="-120"/>
              </a:rPr>
              <a:t>通过前端对数据的处理，可视化每天增加人数以及总计人数</a:t>
            </a:r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  <a:ea typeface="PingFang HK" panose="020B0400000000000000" pitchFamily="34" charset="-120"/>
            </a:endParaRPr>
          </a:p>
          <a:p>
            <a:pPr marL="742950" lvl="1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ea typeface="PingFang HK" panose="020B0400000000000000" pitchFamily="34" charset="-120"/>
            </a:endParaRPr>
          </a:p>
          <a:p>
            <a:pPr marL="742950" lvl="1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ea typeface="PingFang HK" panose="020B0400000000000000" pitchFamily="34" charset="-120"/>
            </a:endParaRPr>
          </a:p>
          <a:p>
            <a:pPr marL="742950" lvl="1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CN" sz="1200" dirty="0">
              <a:solidFill>
                <a:schemeClr val="tx1">
                  <a:lumMod val="50000"/>
                  <a:lumOff val="50000"/>
                </a:schemeClr>
              </a:solidFill>
              <a:ea typeface="PingFang HK" panose="020B0400000000000000" pitchFamily="34" charset="-120"/>
            </a:endParaRPr>
          </a:p>
          <a:p>
            <a:pPr algn="l">
              <a:lnSpc>
                <a:spcPct val="150000"/>
              </a:lnSpc>
            </a:pPr>
            <a:endParaRPr lang="en-CN" sz="1600" dirty="0">
              <a:solidFill>
                <a:schemeClr val="tx1">
                  <a:lumMod val="50000"/>
                  <a:lumOff val="50000"/>
                </a:schemeClr>
              </a:solidFill>
              <a:ea typeface="PingFang HK" panose="020B0400000000000000" pitchFamily="34" charset="-120"/>
            </a:endParaRP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C1FD8F68-0BBC-2140-81C5-7144A632ADB6}"/>
              </a:ext>
            </a:extLst>
          </p:cNvPr>
          <p:cNvSpPr txBox="1">
            <a:spLocks/>
          </p:cNvSpPr>
          <p:nvPr/>
        </p:nvSpPr>
        <p:spPr>
          <a:xfrm>
            <a:off x="6873524" y="1860779"/>
            <a:ext cx="6810756" cy="7724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Ubuntu" panose="020B0504030602030204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tx1"/>
                </a:solidFill>
                <a:latin typeface="Ubuntu" panose="020B0504030602030204" pitchFamily="34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Ubuntu" panose="020B0504030602030204" pitchFamily="34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Ubuntu" panose="020B0504030602030204" pitchFamily="34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Ubuntu" panose="020B0504030602030204" pitchFamily="34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b="1" dirty="0" err="1">
                <a:solidFill>
                  <a:schemeClr val="tx1">
                    <a:lumMod val="50000"/>
                    <a:lumOff val="50000"/>
                  </a:schemeClr>
                </a:solidFill>
                <a:ea typeface="PingFang HK" panose="020B0400000000000000" pitchFamily="34" charset="-120"/>
              </a:rPr>
              <a:t>多种类型图表结合</a:t>
            </a:r>
            <a:endParaRPr lang="en-CN" b="1" dirty="0">
              <a:solidFill>
                <a:schemeClr val="tx1">
                  <a:lumMod val="50000"/>
                  <a:lumOff val="50000"/>
                </a:schemeClr>
              </a:solidFill>
              <a:ea typeface="PingFang HK" panose="020B0400000000000000" pitchFamily="34" charset="-120"/>
            </a:endParaRPr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1A32A5C0-EAF6-F04C-BC10-15D35576FA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C64CF-D294-4B47-ACA4-2069C71E7C2C}" type="slidenum">
              <a:rPr lang="en-CN" smtClean="0"/>
              <a:t>4</a:t>
            </a:fld>
            <a:endParaRPr lang="en-CN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DF2354D-42BF-8745-AF82-9BCA2B21B5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017" y="2513393"/>
            <a:ext cx="7904449" cy="3422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3839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5E1193E0-52F8-EB44-814C-09CEC5A5FD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5669" y="345485"/>
            <a:ext cx="2865356" cy="586682"/>
          </a:xfrm>
        </p:spPr>
        <p:txBody>
          <a:bodyPr>
            <a:normAutofit/>
          </a:bodyPr>
          <a:lstStyle/>
          <a:p>
            <a:pPr marL="0" indent="0" algn="l">
              <a:lnSpc>
                <a:spcPts val="660"/>
              </a:lnSpc>
              <a:buNone/>
            </a:pPr>
            <a:r>
              <a:rPr lang="en-US" sz="900" dirty="0">
                <a:solidFill>
                  <a:schemeClr val="bg1">
                    <a:lumMod val="50000"/>
                  </a:schemeClr>
                </a:solidFill>
                <a:ea typeface="PingFang HK" panose="020B0400000000000000" pitchFamily="34" charset="-120"/>
              </a:rPr>
              <a:t>Covid-19 </a:t>
            </a:r>
            <a:r>
              <a:rPr lang="zh-CN" altLang="en-US" sz="900" dirty="0">
                <a:solidFill>
                  <a:schemeClr val="bg1">
                    <a:lumMod val="50000"/>
                  </a:schemeClr>
                </a:solidFill>
                <a:ea typeface="PingFang HK" panose="020B0400000000000000" pitchFamily="34" charset="-120"/>
              </a:rPr>
              <a:t>疫情分析与管理系统</a:t>
            </a:r>
            <a:endParaRPr lang="en-US" altLang="zh-CN" sz="900" dirty="0">
              <a:solidFill>
                <a:schemeClr val="bg1">
                  <a:lumMod val="50000"/>
                </a:schemeClr>
              </a:solidFill>
              <a:ea typeface="PingFang HK" panose="020B0400000000000000" pitchFamily="34" charset="-120"/>
            </a:endParaRPr>
          </a:p>
          <a:p>
            <a:pPr marL="0" indent="0" algn="l">
              <a:lnSpc>
                <a:spcPts val="660"/>
              </a:lnSpc>
              <a:buNone/>
            </a:pPr>
            <a:r>
              <a:rPr lang="en-US" sz="900" dirty="0">
                <a:solidFill>
                  <a:schemeClr val="bg1">
                    <a:lumMod val="50000"/>
                  </a:schemeClr>
                </a:solidFill>
                <a:ea typeface="PingFang HK" panose="020B0400000000000000" pitchFamily="34" charset="-120"/>
              </a:rPr>
              <a:t>Covid-19 Analysis &amp; Manage System</a:t>
            </a:r>
          </a:p>
          <a:p>
            <a:pPr marL="0" indent="0" algn="l">
              <a:lnSpc>
                <a:spcPts val="660"/>
              </a:lnSpc>
              <a:buNone/>
            </a:pPr>
            <a:endParaRPr lang="en-CN" sz="900" dirty="0">
              <a:solidFill>
                <a:schemeClr val="bg1">
                  <a:lumMod val="50000"/>
                </a:schemeClr>
              </a:solidFill>
              <a:ea typeface="PingFang HK" panose="020B0400000000000000" pitchFamily="34" charset="-12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65937908-D094-584A-A938-5ED2B5CD99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5989" y="276028"/>
            <a:ext cx="1889039" cy="504904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B6F6FE22-CCFC-8D47-9FD3-9BE95F220A8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lum bright="-100000" contrast="100000"/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71261"/>
          <a:stretch/>
        </p:blipFill>
        <p:spPr>
          <a:xfrm>
            <a:off x="6873524" y="1571478"/>
            <a:ext cx="6396164" cy="5948521"/>
          </a:xfrm>
          <a:prstGeom prst="rect">
            <a:avLst/>
          </a:prstGeom>
        </p:spPr>
      </p:pic>
      <p:sp>
        <p:nvSpPr>
          <p:cNvPr id="15" name="Subtitle 2">
            <a:extLst>
              <a:ext uri="{FF2B5EF4-FFF2-40B4-BE49-F238E27FC236}">
                <a16:creationId xmlns:a16="http://schemas.microsoft.com/office/drawing/2014/main" id="{536E2739-1675-F04D-B6DC-1C08D2ABCC41}"/>
              </a:ext>
            </a:extLst>
          </p:cNvPr>
          <p:cNvSpPr txBox="1">
            <a:spLocks/>
          </p:cNvSpPr>
          <p:nvPr/>
        </p:nvSpPr>
        <p:spPr>
          <a:xfrm>
            <a:off x="669864" y="1046083"/>
            <a:ext cx="6810756" cy="11339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Ubuntu" panose="020B0504030602030204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tx1"/>
                </a:solidFill>
                <a:latin typeface="Ubuntu" panose="020B0504030602030204" pitchFamily="34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Ubuntu" panose="020B0504030602030204" pitchFamily="34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Ubuntu" panose="020B0504030602030204" pitchFamily="34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Ubuntu" panose="020B0504030602030204" pitchFamily="34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zh-CN" altLang="en-US" sz="5400" b="1" dirty="0">
                <a:solidFill>
                  <a:srgbClr val="C70000"/>
                </a:solidFill>
                <a:ea typeface="PingFang HK" panose="020B0400000000000000" pitchFamily="34" charset="-120"/>
              </a:rPr>
              <a:t>全球疫情可视化概览</a:t>
            </a:r>
            <a:endParaRPr lang="en-CN" sz="5400" b="1" dirty="0">
              <a:solidFill>
                <a:srgbClr val="C70000"/>
              </a:solidFill>
              <a:ea typeface="PingFang HK" panose="020B0400000000000000" pitchFamily="34" charset="-120"/>
            </a:endParaRP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D911AA6E-35CE-3445-9A2C-3850076FD71F}"/>
              </a:ext>
            </a:extLst>
          </p:cNvPr>
          <p:cNvSpPr txBox="1">
            <a:spLocks/>
          </p:cNvSpPr>
          <p:nvPr/>
        </p:nvSpPr>
        <p:spPr>
          <a:xfrm>
            <a:off x="6096000" y="2775712"/>
            <a:ext cx="5108294" cy="40610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Ubuntu" panose="020B0504030602030204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tx1"/>
                </a:solidFill>
                <a:latin typeface="Ubuntu" panose="020B0504030602030204" pitchFamily="34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Ubuntu" panose="020B0504030602030204" pitchFamily="34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Ubuntu" panose="020B0504030602030204" pitchFamily="34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Ubuntu" panose="020B0504030602030204" pitchFamily="34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ea typeface="PingFang HK" panose="020B0400000000000000" pitchFamily="34" charset="-120"/>
              </a:rPr>
              <a:t>国内疫情人数情况</a:t>
            </a:r>
            <a:endParaRPr lang="en-US" altLang="zh-CN" sz="1600" dirty="0">
              <a:solidFill>
                <a:schemeClr val="tx1">
                  <a:lumMod val="50000"/>
                  <a:lumOff val="50000"/>
                </a:schemeClr>
              </a:solidFill>
              <a:ea typeface="PingFang HK" panose="020B0400000000000000" pitchFamily="34" charset="-120"/>
            </a:endParaRPr>
          </a:p>
          <a:p>
            <a:pPr marL="742950" lvl="1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ea typeface="PingFang HK" panose="020B0400000000000000" pitchFamily="34" charset="-120"/>
              </a:rPr>
              <a:t>针对当前全新的防疫状况，增设无症状感染者一栏</a:t>
            </a:r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  <a:ea typeface="PingFang HK" panose="020B0400000000000000" pitchFamily="34" charset="-120"/>
            </a:endParaRPr>
          </a:p>
          <a:p>
            <a:pPr marL="742950" lvl="1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ea typeface="PingFang HK" panose="020B0400000000000000" pitchFamily="34" charset="-120"/>
              </a:rPr>
              <a:t>静态的数据显示</a:t>
            </a:r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  <a:ea typeface="PingFang HK" panose="020B0400000000000000" pitchFamily="34" charset="-120"/>
            </a:endParaRPr>
          </a:p>
          <a:p>
            <a:pPr marL="742950" lvl="1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ea typeface="PingFang HK" panose="020B0400000000000000" pitchFamily="34" charset="-120"/>
              </a:rPr>
              <a:t>通过形状的弯曲来表示包含关系</a:t>
            </a:r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  <a:ea typeface="PingFang HK" panose="020B0400000000000000" pitchFamily="34" charset="-120"/>
            </a:endParaRPr>
          </a:p>
          <a:p>
            <a:pPr marL="742950" lvl="1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ea typeface="PingFang HK" panose="020B0400000000000000" pitchFamily="34" charset="-120"/>
              </a:rPr>
              <a:t>形式简约大方，又不失美感</a:t>
            </a:r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  <a:ea typeface="PingFang HK" panose="020B0400000000000000" pitchFamily="34" charset="-120"/>
            </a:endParaRPr>
          </a:p>
          <a:p>
            <a:pPr marL="742950" lvl="1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ea typeface="PingFang HK" panose="020B0400000000000000" pitchFamily="34" charset="-120"/>
              </a:rPr>
              <a:t>数据真实可靠</a:t>
            </a: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ea typeface="PingFang HK" panose="020B0400000000000000" pitchFamily="34" charset="-120"/>
            </a:endParaRPr>
          </a:p>
          <a:p>
            <a:pPr marL="742950" lvl="1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ea typeface="PingFang HK" panose="020B0400000000000000" pitchFamily="34" charset="-120"/>
            </a:endParaRPr>
          </a:p>
          <a:p>
            <a:pPr marL="742950" lvl="1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CN" sz="1200" dirty="0">
              <a:solidFill>
                <a:schemeClr val="tx1">
                  <a:lumMod val="50000"/>
                  <a:lumOff val="50000"/>
                </a:schemeClr>
              </a:solidFill>
              <a:ea typeface="PingFang HK" panose="020B0400000000000000" pitchFamily="34" charset="-120"/>
            </a:endParaRPr>
          </a:p>
          <a:p>
            <a:pPr algn="l">
              <a:lnSpc>
                <a:spcPct val="150000"/>
              </a:lnSpc>
            </a:pPr>
            <a:endParaRPr lang="en-CN" sz="1600" dirty="0">
              <a:solidFill>
                <a:schemeClr val="tx1">
                  <a:lumMod val="50000"/>
                  <a:lumOff val="50000"/>
                </a:schemeClr>
              </a:solidFill>
              <a:ea typeface="PingFang HK" panose="020B0400000000000000" pitchFamily="34" charset="-120"/>
            </a:endParaRP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C1FD8F68-0BBC-2140-81C5-7144A632ADB6}"/>
              </a:ext>
            </a:extLst>
          </p:cNvPr>
          <p:cNvSpPr txBox="1">
            <a:spLocks/>
          </p:cNvSpPr>
          <p:nvPr/>
        </p:nvSpPr>
        <p:spPr>
          <a:xfrm>
            <a:off x="6873524" y="1860779"/>
            <a:ext cx="6810756" cy="7724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Ubuntu" panose="020B0504030602030204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tx1"/>
                </a:solidFill>
                <a:latin typeface="Ubuntu" panose="020B0504030602030204" pitchFamily="34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Ubuntu" panose="020B0504030602030204" pitchFamily="34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Ubuntu" panose="020B0504030602030204" pitchFamily="34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Ubuntu" panose="020B0504030602030204" pitchFamily="34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b="1" dirty="0" err="1">
                <a:solidFill>
                  <a:schemeClr val="tx1">
                    <a:lumMod val="50000"/>
                    <a:lumOff val="50000"/>
                  </a:schemeClr>
                </a:solidFill>
                <a:ea typeface="PingFang HK" panose="020B0400000000000000" pitchFamily="34" charset="-120"/>
              </a:rPr>
              <a:t>多种类型图表结合</a:t>
            </a:r>
            <a:endParaRPr lang="en-CN" b="1" dirty="0">
              <a:solidFill>
                <a:schemeClr val="tx1">
                  <a:lumMod val="50000"/>
                  <a:lumOff val="50000"/>
                </a:schemeClr>
              </a:solidFill>
              <a:ea typeface="PingFang HK" panose="020B0400000000000000" pitchFamily="34" charset="-120"/>
            </a:endParaRPr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1A32A5C0-EAF6-F04C-BC10-15D35576FA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C64CF-D294-4B47-ACA4-2069C71E7C2C}" type="slidenum">
              <a:rPr lang="en-CN" smtClean="0"/>
              <a:t>5</a:t>
            </a:fld>
            <a:endParaRPr lang="en-CN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10CAEC4-6316-4E4C-BD35-9ADE66B19F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5988" y="1976506"/>
            <a:ext cx="5244583" cy="4830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8400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5E1193E0-52F8-EB44-814C-09CEC5A5FD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5669" y="345485"/>
            <a:ext cx="2865356" cy="586682"/>
          </a:xfrm>
        </p:spPr>
        <p:txBody>
          <a:bodyPr>
            <a:normAutofit/>
          </a:bodyPr>
          <a:lstStyle/>
          <a:p>
            <a:pPr marL="0" indent="0" algn="l">
              <a:lnSpc>
                <a:spcPts val="660"/>
              </a:lnSpc>
              <a:buNone/>
            </a:pPr>
            <a:r>
              <a:rPr lang="en-US" sz="900" dirty="0">
                <a:solidFill>
                  <a:schemeClr val="bg1">
                    <a:lumMod val="50000"/>
                  </a:schemeClr>
                </a:solidFill>
                <a:ea typeface="PingFang HK" panose="020B0400000000000000" pitchFamily="34" charset="-120"/>
              </a:rPr>
              <a:t>Covid-19 </a:t>
            </a:r>
            <a:r>
              <a:rPr lang="zh-CN" altLang="en-US" sz="900" dirty="0">
                <a:solidFill>
                  <a:schemeClr val="bg1">
                    <a:lumMod val="50000"/>
                  </a:schemeClr>
                </a:solidFill>
                <a:ea typeface="PingFang HK" panose="020B0400000000000000" pitchFamily="34" charset="-120"/>
              </a:rPr>
              <a:t>疫情分析与管理系统</a:t>
            </a:r>
            <a:endParaRPr lang="en-US" altLang="zh-CN" sz="900" dirty="0">
              <a:solidFill>
                <a:schemeClr val="bg1">
                  <a:lumMod val="50000"/>
                </a:schemeClr>
              </a:solidFill>
              <a:ea typeface="PingFang HK" panose="020B0400000000000000" pitchFamily="34" charset="-120"/>
            </a:endParaRPr>
          </a:p>
          <a:p>
            <a:pPr marL="0" indent="0" algn="l">
              <a:lnSpc>
                <a:spcPts val="660"/>
              </a:lnSpc>
              <a:buNone/>
            </a:pPr>
            <a:r>
              <a:rPr lang="en-US" sz="900" dirty="0">
                <a:solidFill>
                  <a:schemeClr val="bg1">
                    <a:lumMod val="50000"/>
                  </a:schemeClr>
                </a:solidFill>
                <a:ea typeface="PingFang HK" panose="020B0400000000000000" pitchFamily="34" charset="-120"/>
              </a:rPr>
              <a:t>Covid-19 Analysis &amp; Manage System</a:t>
            </a:r>
          </a:p>
          <a:p>
            <a:pPr marL="0" indent="0" algn="l">
              <a:lnSpc>
                <a:spcPts val="660"/>
              </a:lnSpc>
              <a:buNone/>
            </a:pPr>
            <a:endParaRPr lang="en-CN" sz="900" dirty="0">
              <a:solidFill>
                <a:schemeClr val="bg1">
                  <a:lumMod val="50000"/>
                </a:schemeClr>
              </a:solidFill>
              <a:ea typeface="PingFang HK" panose="020B0400000000000000" pitchFamily="34" charset="-12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65937908-D094-584A-A938-5ED2B5CD99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5989" y="276028"/>
            <a:ext cx="1889039" cy="504904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B6F6FE22-CCFC-8D47-9FD3-9BE95F220A8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lum bright="-100000" contrast="100000"/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71261"/>
          <a:stretch/>
        </p:blipFill>
        <p:spPr>
          <a:xfrm>
            <a:off x="6873524" y="1571478"/>
            <a:ext cx="6396164" cy="5948521"/>
          </a:xfrm>
          <a:prstGeom prst="rect">
            <a:avLst/>
          </a:prstGeom>
        </p:spPr>
      </p:pic>
      <p:sp>
        <p:nvSpPr>
          <p:cNvPr id="15" name="Subtitle 2">
            <a:extLst>
              <a:ext uri="{FF2B5EF4-FFF2-40B4-BE49-F238E27FC236}">
                <a16:creationId xmlns:a16="http://schemas.microsoft.com/office/drawing/2014/main" id="{536E2739-1675-F04D-B6DC-1C08D2ABCC41}"/>
              </a:ext>
            </a:extLst>
          </p:cNvPr>
          <p:cNvSpPr txBox="1">
            <a:spLocks/>
          </p:cNvSpPr>
          <p:nvPr/>
        </p:nvSpPr>
        <p:spPr>
          <a:xfrm>
            <a:off x="669864" y="1046083"/>
            <a:ext cx="6810756" cy="11339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Ubuntu" panose="020B0504030602030204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tx1"/>
                </a:solidFill>
                <a:latin typeface="Ubuntu" panose="020B0504030602030204" pitchFamily="34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Ubuntu" panose="020B0504030602030204" pitchFamily="34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Ubuntu" panose="020B0504030602030204" pitchFamily="34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Ubuntu" panose="020B0504030602030204" pitchFamily="34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zh-CN" altLang="en-US" sz="5400" b="1" dirty="0">
                <a:solidFill>
                  <a:srgbClr val="C70000"/>
                </a:solidFill>
                <a:ea typeface="PingFang HK" panose="020B0400000000000000" pitchFamily="34" charset="-120"/>
              </a:rPr>
              <a:t>全球疫情可视化概览</a:t>
            </a:r>
            <a:endParaRPr lang="en-CN" sz="5400" b="1" dirty="0">
              <a:solidFill>
                <a:srgbClr val="C70000"/>
              </a:solidFill>
              <a:ea typeface="PingFang HK" panose="020B0400000000000000" pitchFamily="34" charset="-120"/>
            </a:endParaRP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D911AA6E-35CE-3445-9A2C-3850076FD71F}"/>
              </a:ext>
            </a:extLst>
          </p:cNvPr>
          <p:cNvSpPr txBox="1">
            <a:spLocks/>
          </p:cNvSpPr>
          <p:nvPr/>
        </p:nvSpPr>
        <p:spPr>
          <a:xfrm>
            <a:off x="6096000" y="2775712"/>
            <a:ext cx="5108294" cy="40610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Ubuntu" panose="020B0504030602030204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tx1"/>
                </a:solidFill>
                <a:latin typeface="Ubuntu" panose="020B0504030602030204" pitchFamily="34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Ubuntu" panose="020B0504030602030204" pitchFamily="34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Ubuntu" panose="020B0504030602030204" pitchFamily="34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Ubuntu" panose="020B0504030602030204" pitchFamily="34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ea typeface="PingFang HK" panose="020B0400000000000000" pitchFamily="34" charset="-120"/>
              </a:rPr>
              <a:t>国际旅游入境人数统计</a:t>
            </a:r>
            <a:endParaRPr lang="en-US" altLang="zh-CN" sz="1600" dirty="0">
              <a:solidFill>
                <a:schemeClr val="tx1">
                  <a:lumMod val="50000"/>
                  <a:lumOff val="50000"/>
                </a:schemeClr>
              </a:solidFill>
              <a:ea typeface="PingFang HK" panose="020B0400000000000000" pitchFamily="34" charset="-120"/>
            </a:endParaRPr>
          </a:p>
          <a:p>
            <a:pPr marL="742950" lvl="1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ea typeface="PingFang HK" panose="020B0400000000000000" pitchFamily="34" charset="-120"/>
              </a:rPr>
              <a:t>可视化的比较通过疫情爆发前后，入境人数的变化</a:t>
            </a:r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  <a:ea typeface="PingFang HK" panose="020B0400000000000000" pitchFamily="34" charset="-120"/>
            </a:endParaRPr>
          </a:p>
          <a:p>
            <a:pPr marL="742950" lvl="1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ea typeface="PingFang HK" panose="020B0400000000000000" pitchFamily="34" charset="-120"/>
              </a:rPr>
              <a:t>增设隐藏对应“外国人”、“台湾同胞”、“港澳同胞”数据的按钮，且会根据隐藏动态的调整纵坐标，已经根据比例动态缩放对应柱形图</a:t>
            </a:r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  <a:ea typeface="PingFang HK" panose="020B0400000000000000" pitchFamily="34" charset="-120"/>
            </a:endParaRPr>
          </a:p>
          <a:p>
            <a:pPr marL="742950" lvl="1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ea typeface="PingFang HK" panose="020B0400000000000000" pitchFamily="34" charset="-120"/>
              </a:rPr>
              <a:t>数据无法查到完整的统计，故部分数据是认为编造</a:t>
            </a: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ea typeface="PingFang HK" panose="020B0400000000000000" pitchFamily="34" charset="-120"/>
            </a:endParaRPr>
          </a:p>
          <a:p>
            <a:pPr marL="742950" lvl="1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ea typeface="PingFang HK" panose="020B0400000000000000" pitchFamily="34" charset="-120"/>
            </a:endParaRPr>
          </a:p>
          <a:p>
            <a:pPr marL="742950" lvl="1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CN" sz="1200" dirty="0">
              <a:solidFill>
                <a:schemeClr val="tx1">
                  <a:lumMod val="50000"/>
                  <a:lumOff val="50000"/>
                </a:schemeClr>
              </a:solidFill>
              <a:ea typeface="PingFang HK" panose="020B0400000000000000" pitchFamily="34" charset="-120"/>
            </a:endParaRPr>
          </a:p>
          <a:p>
            <a:pPr algn="l">
              <a:lnSpc>
                <a:spcPct val="150000"/>
              </a:lnSpc>
            </a:pPr>
            <a:endParaRPr lang="en-CN" sz="1600" dirty="0">
              <a:solidFill>
                <a:schemeClr val="tx1">
                  <a:lumMod val="50000"/>
                  <a:lumOff val="50000"/>
                </a:schemeClr>
              </a:solidFill>
              <a:ea typeface="PingFang HK" panose="020B0400000000000000" pitchFamily="34" charset="-120"/>
            </a:endParaRP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C1FD8F68-0BBC-2140-81C5-7144A632ADB6}"/>
              </a:ext>
            </a:extLst>
          </p:cNvPr>
          <p:cNvSpPr txBox="1">
            <a:spLocks/>
          </p:cNvSpPr>
          <p:nvPr/>
        </p:nvSpPr>
        <p:spPr>
          <a:xfrm>
            <a:off x="6873524" y="1860779"/>
            <a:ext cx="6810756" cy="7724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Ubuntu" panose="020B0504030602030204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tx1"/>
                </a:solidFill>
                <a:latin typeface="Ubuntu" panose="020B0504030602030204" pitchFamily="34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Ubuntu" panose="020B0504030602030204" pitchFamily="34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Ubuntu" panose="020B0504030602030204" pitchFamily="34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Ubuntu" panose="020B0504030602030204" pitchFamily="34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b="1" dirty="0" err="1">
                <a:solidFill>
                  <a:schemeClr val="tx1">
                    <a:lumMod val="50000"/>
                    <a:lumOff val="50000"/>
                  </a:schemeClr>
                </a:solidFill>
                <a:ea typeface="PingFang HK" panose="020B0400000000000000" pitchFamily="34" charset="-120"/>
              </a:rPr>
              <a:t>多种类型图表结合</a:t>
            </a:r>
            <a:endParaRPr lang="en-CN" b="1" dirty="0">
              <a:solidFill>
                <a:schemeClr val="tx1">
                  <a:lumMod val="50000"/>
                  <a:lumOff val="50000"/>
                </a:schemeClr>
              </a:solidFill>
              <a:ea typeface="PingFang HK" panose="020B0400000000000000" pitchFamily="34" charset="-120"/>
            </a:endParaRPr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1A32A5C0-EAF6-F04C-BC10-15D35576FA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C64CF-D294-4B47-ACA4-2069C71E7C2C}" type="slidenum">
              <a:rPr lang="en-CN" smtClean="0"/>
              <a:t>6</a:t>
            </a:fld>
            <a:endParaRPr lang="en-CN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A1C7EAD-1171-8149-96C1-6636EFDD0D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169" y="2038926"/>
            <a:ext cx="4747308" cy="4473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2830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5E1193E0-52F8-EB44-814C-09CEC5A5FD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5669" y="345485"/>
            <a:ext cx="2865356" cy="586682"/>
          </a:xfrm>
        </p:spPr>
        <p:txBody>
          <a:bodyPr>
            <a:normAutofit/>
          </a:bodyPr>
          <a:lstStyle/>
          <a:p>
            <a:pPr marL="0" indent="0" algn="l">
              <a:lnSpc>
                <a:spcPts val="660"/>
              </a:lnSpc>
              <a:buNone/>
            </a:pPr>
            <a:r>
              <a:rPr lang="en-US" sz="900" dirty="0">
                <a:solidFill>
                  <a:schemeClr val="bg1">
                    <a:lumMod val="50000"/>
                  </a:schemeClr>
                </a:solidFill>
                <a:ea typeface="PingFang HK" panose="020B0400000000000000" pitchFamily="34" charset="-120"/>
              </a:rPr>
              <a:t>Covid-19 </a:t>
            </a:r>
            <a:r>
              <a:rPr lang="zh-CN" altLang="en-US" sz="900" dirty="0">
                <a:solidFill>
                  <a:schemeClr val="bg1">
                    <a:lumMod val="50000"/>
                  </a:schemeClr>
                </a:solidFill>
                <a:ea typeface="PingFang HK" panose="020B0400000000000000" pitchFamily="34" charset="-120"/>
              </a:rPr>
              <a:t>疫情分析与管理系统</a:t>
            </a:r>
            <a:endParaRPr lang="en-US" altLang="zh-CN" sz="900" dirty="0">
              <a:solidFill>
                <a:schemeClr val="bg1">
                  <a:lumMod val="50000"/>
                </a:schemeClr>
              </a:solidFill>
              <a:ea typeface="PingFang HK" panose="020B0400000000000000" pitchFamily="34" charset="-120"/>
            </a:endParaRPr>
          </a:p>
          <a:p>
            <a:pPr marL="0" indent="0" algn="l">
              <a:lnSpc>
                <a:spcPts val="660"/>
              </a:lnSpc>
              <a:buNone/>
            </a:pPr>
            <a:r>
              <a:rPr lang="en-US" sz="900" dirty="0">
                <a:solidFill>
                  <a:schemeClr val="bg1">
                    <a:lumMod val="50000"/>
                  </a:schemeClr>
                </a:solidFill>
                <a:ea typeface="PingFang HK" panose="020B0400000000000000" pitchFamily="34" charset="-120"/>
              </a:rPr>
              <a:t>Covid-19 Analysis &amp; Manage System</a:t>
            </a:r>
          </a:p>
          <a:p>
            <a:pPr marL="0" indent="0" algn="l">
              <a:lnSpc>
                <a:spcPts val="660"/>
              </a:lnSpc>
              <a:buNone/>
            </a:pPr>
            <a:endParaRPr lang="en-CN" sz="900" dirty="0">
              <a:solidFill>
                <a:schemeClr val="bg1">
                  <a:lumMod val="50000"/>
                </a:schemeClr>
              </a:solidFill>
              <a:ea typeface="PingFang HK" panose="020B0400000000000000" pitchFamily="34" charset="-12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65937908-D094-584A-A938-5ED2B5CD99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5989" y="276028"/>
            <a:ext cx="1889039" cy="504904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B6F6FE22-CCFC-8D47-9FD3-9BE95F220A8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lum bright="-100000" contrast="100000"/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71261"/>
          <a:stretch/>
        </p:blipFill>
        <p:spPr>
          <a:xfrm>
            <a:off x="6873524" y="1571478"/>
            <a:ext cx="6396164" cy="5948521"/>
          </a:xfrm>
          <a:prstGeom prst="rect">
            <a:avLst/>
          </a:prstGeom>
        </p:spPr>
      </p:pic>
      <p:sp>
        <p:nvSpPr>
          <p:cNvPr id="15" name="Subtitle 2">
            <a:extLst>
              <a:ext uri="{FF2B5EF4-FFF2-40B4-BE49-F238E27FC236}">
                <a16:creationId xmlns:a16="http://schemas.microsoft.com/office/drawing/2014/main" id="{536E2739-1675-F04D-B6DC-1C08D2ABCC41}"/>
              </a:ext>
            </a:extLst>
          </p:cNvPr>
          <p:cNvSpPr txBox="1">
            <a:spLocks/>
          </p:cNvSpPr>
          <p:nvPr/>
        </p:nvSpPr>
        <p:spPr>
          <a:xfrm>
            <a:off x="669864" y="1046083"/>
            <a:ext cx="6810756" cy="11339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Ubuntu" panose="020B0504030602030204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tx1"/>
                </a:solidFill>
                <a:latin typeface="Ubuntu" panose="020B0504030602030204" pitchFamily="34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Ubuntu" panose="020B0504030602030204" pitchFamily="34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Ubuntu" panose="020B0504030602030204" pitchFamily="34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Ubuntu" panose="020B0504030602030204" pitchFamily="34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zh-CN" altLang="en-US" sz="5400" b="1" dirty="0">
                <a:solidFill>
                  <a:srgbClr val="C70000"/>
                </a:solidFill>
                <a:ea typeface="PingFang HK" panose="020B0400000000000000" pitchFamily="34" charset="-120"/>
              </a:rPr>
              <a:t>全球疫情可视化概览</a:t>
            </a:r>
            <a:endParaRPr lang="en-CN" sz="5400" b="1" dirty="0">
              <a:solidFill>
                <a:srgbClr val="C70000"/>
              </a:solidFill>
              <a:ea typeface="PingFang HK" panose="020B0400000000000000" pitchFamily="34" charset="-120"/>
            </a:endParaRP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D911AA6E-35CE-3445-9A2C-3850076FD71F}"/>
              </a:ext>
            </a:extLst>
          </p:cNvPr>
          <p:cNvSpPr txBox="1">
            <a:spLocks/>
          </p:cNvSpPr>
          <p:nvPr/>
        </p:nvSpPr>
        <p:spPr>
          <a:xfrm>
            <a:off x="8869040" y="2179995"/>
            <a:ext cx="3114615" cy="40610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Ubuntu" panose="020B0504030602030204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tx1"/>
                </a:solidFill>
                <a:latin typeface="Ubuntu" panose="020B0504030602030204" pitchFamily="34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Ubuntu" panose="020B0504030602030204" pitchFamily="34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Ubuntu" panose="020B0504030602030204" pitchFamily="34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Ubuntu" panose="020B0504030602030204" pitchFamily="34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ea typeface="PingFang HK" panose="020B0400000000000000" pitchFamily="34" charset="-120"/>
              </a:rPr>
              <a:t>国际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ea typeface="PingFang HK" panose="020B0400000000000000" pitchFamily="34" charset="-120"/>
              </a:rPr>
              <a:t>/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ea typeface="PingFang HK" panose="020B0400000000000000" pitchFamily="34" charset="-120"/>
              </a:rPr>
              <a:t>国内疫情变化</a:t>
            </a:r>
            <a:endParaRPr lang="en-US" altLang="zh-CN" sz="1600" dirty="0">
              <a:solidFill>
                <a:schemeClr val="tx1">
                  <a:lumMod val="50000"/>
                  <a:lumOff val="50000"/>
                </a:schemeClr>
              </a:solidFill>
              <a:ea typeface="PingFang HK" panose="020B0400000000000000" pitchFamily="34" charset="-120"/>
            </a:endParaRPr>
          </a:p>
          <a:p>
            <a:pPr marL="742950" lvl="1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ea typeface="PingFang HK" panose="020B0400000000000000" pitchFamily="34" charset="-120"/>
              </a:rPr>
              <a:t>可视化的比较疫情爆发几个月国际和国内的增长幅度变化</a:t>
            </a:r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  <a:ea typeface="PingFang HK" panose="020B0400000000000000" pitchFamily="34" charset="-120"/>
            </a:endParaRPr>
          </a:p>
          <a:p>
            <a:pPr marL="742950" lvl="1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ea typeface="PingFang HK" panose="020B0400000000000000" pitchFamily="34" charset="-120"/>
              </a:rPr>
              <a:t>增设隐藏对应选项数据的按钮，且会根据隐藏动态的调整纵坐标，已经根据比例动态缩放对应柱形图</a:t>
            </a:r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  <a:ea typeface="PingFang HK" panose="020B0400000000000000" pitchFamily="34" charset="-120"/>
            </a:endParaRPr>
          </a:p>
          <a:p>
            <a:pPr marL="742950" lvl="1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ea typeface="PingFang HK" panose="020B0400000000000000" pitchFamily="34" charset="-120"/>
              </a:rPr>
              <a:t>增长向上、降低向下，更加清晰</a:t>
            </a:r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  <a:ea typeface="PingFang HK" panose="020B0400000000000000" pitchFamily="34" charset="-120"/>
            </a:endParaRPr>
          </a:p>
          <a:p>
            <a:pPr marL="742950" lvl="1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ea typeface="PingFang HK" panose="020B0400000000000000" pitchFamily="34" charset="-120"/>
              </a:rPr>
              <a:t>数据真实可靠</a:t>
            </a: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ea typeface="PingFang HK" panose="020B0400000000000000" pitchFamily="34" charset="-120"/>
            </a:endParaRPr>
          </a:p>
          <a:p>
            <a:pPr marL="742950" lvl="1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CN" sz="1200" dirty="0">
              <a:solidFill>
                <a:schemeClr val="tx1">
                  <a:lumMod val="50000"/>
                  <a:lumOff val="50000"/>
                </a:schemeClr>
              </a:solidFill>
              <a:ea typeface="PingFang HK" panose="020B0400000000000000" pitchFamily="34" charset="-120"/>
            </a:endParaRPr>
          </a:p>
          <a:p>
            <a:pPr algn="l">
              <a:lnSpc>
                <a:spcPct val="150000"/>
              </a:lnSpc>
            </a:pPr>
            <a:endParaRPr lang="en-CN" sz="1600" dirty="0">
              <a:solidFill>
                <a:schemeClr val="tx1">
                  <a:lumMod val="50000"/>
                  <a:lumOff val="50000"/>
                </a:schemeClr>
              </a:solidFill>
              <a:ea typeface="PingFang HK" panose="020B0400000000000000" pitchFamily="34" charset="-120"/>
            </a:endParaRP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C1FD8F68-0BBC-2140-81C5-7144A632ADB6}"/>
              </a:ext>
            </a:extLst>
          </p:cNvPr>
          <p:cNvSpPr txBox="1">
            <a:spLocks/>
          </p:cNvSpPr>
          <p:nvPr/>
        </p:nvSpPr>
        <p:spPr>
          <a:xfrm>
            <a:off x="6873524" y="1860779"/>
            <a:ext cx="6810756" cy="7724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Ubuntu" panose="020B0504030602030204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tx1"/>
                </a:solidFill>
                <a:latin typeface="Ubuntu" panose="020B0504030602030204" pitchFamily="34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Ubuntu" panose="020B0504030602030204" pitchFamily="34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Ubuntu" panose="020B0504030602030204" pitchFamily="34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Ubuntu" panose="020B0504030602030204" pitchFamily="34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b="1" dirty="0" err="1">
                <a:solidFill>
                  <a:schemeClr val="tx1">
                    <a:lumMod val="50000"/>
                    <a:lumOff val="50000"/>
                  </a:schemeClr>
                </a:solidFill>
                <a:ea typeface="PingFang HK" panose="020B0400000000000000" pitchFamily="34" charset="-120"/>
              </a:rPr>
              <a:t>多种类型图表结合</a:t>
            </a:r>
            <a:endParaRPr lang="en-CN" b="1" dirty="0">
              <a:solidFill>
                <a:schemeClr val="tx1">
                  <a:lumMod val="50000"/>
                  <a:lumOff val="50000"/>
                </a:schemeClr>
              </a:solidFill>
              <a:ea typeface="PingFang HK" panose="020B0400000000000000" pitchFamily="34" charset="-120"/>
            </a:endParaRPr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1A32A5C0-EAF6-F04C-BC10-15D35576FA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C64CF-D294-4B47-ACA4-2069C71E7C2C}" type="slidenum">
              <a:rPr lang="en-CN" smtClean="0"/>
              <a:t>7</a:t>
            </a:fld>
            <a:endParaRPr lang="en-CN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614FCD7-1ACA-0D43-946E-3CB96FA0A5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8344" y="2539442"/>
            <a:ext cx="8600970" cy="3838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0303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3283A885-9151-B741-A5F4-7BAE9FF3FA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lum bright="-100000" contrast="100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3397"/>
          <a:stretch/>
        </p:blipFill>
        <p:spPr>
          <a:xfrm>
            <a:off x="6917501" y="1548328"/>
            <a:ext cx="5920676" cy="5948521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5E1193E0-52F8-EB44-814C-09CEC5A5FD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994864"/>
            <a:ext cx="9144000" cy="1655762"/>
          </a:xfrm>
        </p:spPr>
        <p:txBody>
          <a:bodyPr>
            <a:normAutofit/>
          </a:bodyPr>
          <a:lstStyle/>
          <a:p>
            <a:r>
              <a:rPr lang="zh-CN" altLang="en-US" sz="5400" dirty="0">
                <a:solidFill>
                  <a:schemeClr val="tx1">
                    <a:lumMod val="50000"/>
                    <a:lumOff val="50000"/>
                  </a:schemeClr>
                </a:solidFill>
                <a:ea typeface="PingFang HK" panose="020B0400000000000000" pitchFamily="34" charset="-120"/>
              </a:rPr>
              <a:t>谢谢</a:t>
            </a:r>
            <a:r>
              <a:rPr lang="en-US" altLang="zh-CN" sz="2000" i="1" dirty="0">
                <a:solidFill>
                  <a:schemeClr val="tx1">
                    <a:lumMod val="50000"/>
                    <a:lumOff val="50000"/>
                  </a:schemeClr>
                </a:solidFill>
                <a:ea typeface="PingFang HK" panose="020B0400000000000000" pitchFamily="34" charset="-120"/>
              </a:rPr>
              <a:t>.</a:t>
            </a:r>
            <a:endParaRPr lang="en-CN" sz="2000" i="1" dirty="0">
              <a:solidFill>
                <a:schemeClr val="tx1">
                  <a:lumMod val="50000"/>
                  <a:lumOff val="50000"/>
                </a:schemeClr>
              </a:solidFill>
              <a:ea typeface="PingFang HK" panose="020B0400000000000000" pitchFamily="34" charset="-12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65937908-D094-584A-A938-5ED2B5CD99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55847" y="1745198"/>
            <a:ext cx="2280305" cy="609482"/>
          </a:xfrm>
          <a:prstGeom prst="rect">
            <a:avLst/>
          </a:prstGeom>
        </p:spPr>
      </p:pic>
      <p:sp>
        <p:nvSpPr>
          <p:cNvPr id="4" name="Subtitle 2">
            <a:extLst>
              <a:ext uri="{FF2B5EF4-FFF2-40B4-BE49-F238E27FC236}">
                <a16:creationId xmlns:a16="http://schemas.microsoft.com/office/drawing/2014/main" id="{CAC23716-9488-7D43-98F5-8BAF339C43DA}"/>
              </a:ext>
            </a:extLst>
          </p:cNvPr>
          <p:cNvSpPr txBox="1">
            <a:spLocks/>
          </p:cNvSpPr>
          <p:nvPr/>
        </p:nvSpPr>
        <p:spPr>
          <a:xfrm>
            <a:off x="1524000" y="6097161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Ubuntu" panose="020B0504030602030204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tx1"/>
                </a:solidFill>
                <a:latin typeface="Ubuntu" panose="020B0504030602030204" pitchFamily="34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Ubuntu" panose="020B0504030602030204" pitchFamily="34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Ubuntu" panose="020B0504030602030204" pitchFamily="34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Ubuntu" panose="020B0504030602030204" pitchFamily="34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N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ea typeface="PingFang HK" panose="020B0400000000000000" pitchFamily="34" charset="-120"/>
              </a:rPr>
              <a:t>Ea</a:t>
            </a:r>
            <a:r>
              <a:rPr lang="en-US" altLang="zh-CN" sz="1400" dirty="0" err="1">
                <a:solidFill>
                  <a:schemeClr val="tx1">
                    <a:lumMod val="50000"/>
                    <a:lumOff val="50000"/>
                  </a:schemeClr>
                </a:solidFill>
                <a:ea typeface="PingFang HK" panose="020B0400000000000000" pitchFamily="34" charset="-120"/>
              </a:rPr>
              <a:t>st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ea typeface="PingFang HK" panose="020B0400000000000000" pitchFamily="34" charset="-120"/>
              </a:rPr>
              <a:t> 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ea typeface="PingFang HK" panose="020B0400000000000000" pitchFamily="34" charset="-120"/>
              </a:rPr>
              <a:t>China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ea typeface="PingFang HK" panose="020B0400000000000000" pitchFamily="34" charset="-120"/>
              </a:rPr>
              <a:t> 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ea typeface="PingFang HK" panose="020B0400000000000000" pitchFamily="34" charset="-120"/>
              </a:rPr>
              <a:t>Normal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ea typeface="PingFang HK" panose="020B0400000000000000" pitchFamily="34" charset="-120"/>
              </a:rPr>
              <a:t> 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ea typeface="PingFang HK" panose="020B0400000000000000" pitchFamily="34" charset="-120"/>
              </a:rPr>
              <a:t>University</a:t>
            </a:r>
          </a:p>
          <a:p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ea typeface="PingFang HK" panose="020B0400000000000000" pitchFamily="34" charset="-120"/>
              </a:rPr>
              <a:t>2020.8</a:t>
            </a:r>
            <a:endParaRPr lang="en-CN" sz="1400" dirty="0">
              <a:solidFill>
                <a:schemeClr val="tx1">
                  <a:lumMod val="50000"/>
                  <a:lumOff val="50000"/>
                </a:schemeClr>
              </a:solidFill>
              <a:ea typeface="PingFang HK" panose="020B04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6297943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5E1193E0-52F8-EB44-814C-09CEC5A5FD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5669" y="345485"/>
            <a:ext cx="2865356" cy="586682"/>
          </a:xfrm>
        </p:spPr>
        <p:txBody>
          <a:bodyPr>
            <a:normAutofit/>
          </a:bodyPr>
          <a:lstStyle/>
          <a:p>
            <a:pPr marL="0" indent="0" algn="l">
              <a:lnSpc>
                <a:spcPts val="660"/>
              </a:lnSpc>
              <a:buNone/>
            </a:pPr>
            <a:r>
              <a:rPr lang="en-US" sz="900" dirty="0">
                <a:solidFill>
                  <a:schemeClr val="bg1">
                    <a:lumMod val="50000"/>
                  </a:schemeClr>
                </a:solidFill>
                <a:ea typeface="PingFang HK" panose="020B0400000000000000" pitchFamily="34" charset="-120"/>
              </a:rPr>
              <a:t>Covid-19 </a:t>
            </a:r>
            <a:r>
              <a:rPr lang="zh-CN" altLang="en-US" sz="900" dirty="0">
                <a:solidFill>
                  <a:schemeClr val="bg1">
                    <a:lumMod val="50000"/>
                  </a:schemeClr>
                </a:solidFill>
                <a:ea typeface="PingFang HK" panose="020B0400000000000000" pitchFamily="34" charset="-120"/>
              </a:rPr>
              <a:t>疫情分析与管理系统</a:t>
            </a:r>
            <a:endParaRPr lang="en-US" altLang="zh-CN" sz="900" dirty="0">
              <a:solidFill>
                <a:schemeClr val="bg1">
                  <a:lumMod val="50000"/>
                </a:schemeClr>
              </a:solidFill>
              <a:ea typeface="PingFang HK" panose="020B0400000000000000" pitchFamily="34" charset="-120"/>
            </a:endParaRPr>
          </a:p>
          <a:p>
            <a:pPr marL="0" indent="0" algn="l">
              <a:lnSpc>
                <a:spcPts val="660"/>
              </a:lnSpc>
              <a:buNone/>
            </a:pPr>
            <a:r>
              <a:rPr lang="en-US" sz="900" dirty="0">
                <a:solidFill>
                  <a:schemeClr val="bg1">
                    <a:lumMod val="50000"/>
                  </a:schemeClr>
                </a:solidFill>
                <a:ea typeface="PingFang HK" panose="020B0400000000000000" pitchFamily="34" charset="-120"/>
              </a:rPr>
              <a:t>Covid-19 Analysis &amp; Manage System</a:t>
            </a:r>
          </a:p>
          <a:p>
            <a:pPr marL="0" indent="0" algn="l">
              <a:lnSpc>
                <a:spcPts val="660"/>
              </a:lnSpc>
              <a:buNone/>
            </a:pPr>
            <a:endParaRPr lang="en-CN" sz="900" dirty="0">
              <a:solidFill>
                <a:schemeClr val="bg1">
                  <a:lumMod val="50000"/>
                </a:schemeClr>
              </a:solidFill>
              <a:ea typeface="PingFang HK" panose="020B0400000000000000" pitchFamily="34" charset="-12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65937908-D094-584A-A938-5ED2B5CD99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5989" y="276028"/>
            <a:ext cx="1889039" cy="504904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B6F6FE22-CCFC-8D47-9FD3-9BE95F220A8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lum bright="-100000" contrast="100000"/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71261"/>
          <a:stretch/>
        </p:blipFill>
        <p:spPr>
          <a:xfrm>
            <a:off x="6917501" y="1548328"/>
            <a:ext cx="6396164" cy="5948521"/>
          </a:xfrm>
          <a:prstGeom prst="rect">
            <a:avLst/>
          </a:prstGeom>
        </p:spPr>
      </p:pic>
      <p:sp>
        <p:nvSpPr>
          <p:cNvPr id="15" name="Subtitle 2">
            <a:extLst>
              <a:ext uri="{FF2B5EF4-FFF2-40B4-BE49-F238E27FC236}">
                <a16:creationId xmlns:a16="http://schemas.microsoft.com/office/drawing/2014/main" id="{536E2739-1675-F04D-B6DC-1C08D2ABCC41}"/>
              </a:ext>
            </a:extLst>
          </p:cNvPr>
          <p:cNvSpPr txBox="1">
            <a:spLocks/>
          </p:cNvSpPr>
          <p:nvPr/>
        </p:nvSpPr>
        <p:spPr>
          <a:xfrm>
            <a:off x="669864" y="981372"/>
            <a:ext cx="6810756" cy="11339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Ubuntu" panose="020B0504030602030204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tx1"/>
                </a:solidFill>
                <a:latin typeface="Ubuntu" panose="020B0504030602030204" pitchFamily="34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Ubuntu" panose="020B0504030602030204" pitchFamily="34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Ubuntu" panose="020B0504030602030204" pitchFamily="34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Ubuntu" panose="020B0504030602030204" pitchFamily="34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zh-CN" altLang="en-US" sz="5400" b="1" dirty="0">
                <a:solidFill>
                  <a:srgbClr val="C70000"/>
                </a:solidFill>
                <a:ea typeface="PingFang HK" panose="020B0400000000000000" pitchFamily="34" charset="-120"/>
              </a:rPr>
              <a:t>图标库 </a:t>
            </a:r>
            <a:r>
              <a:rPr lang="en-US" altLang="zh-CN" sz="5400" b="1" dirty="0">
                <a:solidFill>
                  <a:srgbClr val="C70000"/>
                </a:solidFill>
                <a:ea typeface="PingFang HK" panose="020B0400000000000000" pitchFamily="34" charset="-120"/>
              </a:rPr>
              <a:t>icons</a:t>
            </a:r>
            <a:endParaRPr lang="en-CN" sz="5400" b="1" dirty="0">
              <a:solidFill>
                <a:srgbClr val="C70000"/>
              </a:solidFill>
              <a:ea typeface="PingFang HK" panose="020B0400000000000000" pitchFamily="34" charset="-120"/>
            </a:endParaRP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D911AA6E-35CE-3445-9A2C-3850076FD71F}"/>
              </a:ext>
            </a:extLst>
          </p:cNvPr>
          <p:cNvSpPr txBox="1">
            <a:spLocks/>
          </p:cNvSpPr>
          <p:nvPr/>
        </p:nvSpPr>
        <p:spPr>
          <a:xfrm>
            <a:off x="669864" y="2246830"/>
            <a:ext cx="6810756" cy="40610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Ubuntu" panose="020B0504030602030204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tx1"/>
                </a:solidFill>
                <a:latin typeface="Ubuntu" panose="020B0504030602030204" pitchFamily="34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Ubuntu" panose="020B0504030602030204" pitchFamily="34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Ubuntu" panose="020B0504030602030204" pitchFamily="34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Ubuntu" panose="020B0504030602030204" pitchFamily="34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1600" dirty="0">
                <a:hlinkClick r:id="rId6"/>
              </a:rPr>
              <a:t>https://materialdesignicons.com/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  <a:ea typeface="PingFang HK" panose="020B0400000000000000" pitchFamily="34" charset="-120"/>
            </a:endParaRPr>
          </a:p>
          <a:p>
            <a:pPr algn="l"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ea typeface="PingFang HK" panose="020B0400000000000000" pitchFamily="34" charset="-120"/>
              </a:rPr>
              <a:t>里面啥都有。</a:t>
            </a:r>
            <a:endParaRPr lang="en-US" altLang="zh-CN" sz="1600" dirty="0">
              <a:solidFill>
                <a:schemeClr val="tx1">
                  <a:lumMod val="50000"/>
                  <a:lumOff val="50000"/>
                </a:schemeClr>
              </a:solidFill>
              <a:ea typeface="PingFang HK" panose="020B0400000000000000" pitchFamily="34" charset="-120"/>
            </a:endParaRPr>
          </a:p>
          <a:p>
            <a:pPr algn="l"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ea typeface="PingFang HK" panose="020B0400000000000000" pitchFamily="34" charset="-120"/>
              </a:rPr>
              <a:t>打开图标保存 </a:t>
            </a:r>
            <a:r>
              <a:rPr lang="en-US" altLang="zh-CN" sz="1600" dirty="0" err="1">
                <a:solidFill>
                  <a:schemeClr val="tx1">
                    <a:lumMod val="50000"/>
                    <a:lumOff val="50000"/>
                  </a:schemeClr>
                </a:solidFill>
                <a:ea typeface="PingFang HK" panose="020B0400000000000000" pitchFamily="34" charset="-120"/>
              </a:rPr>
              <a:t>svg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ea typeface="PingFang HK" panose="020B0400000000000000" pitchFamily="34" charset="-120"/>
              </a:rPr>
              <a:t> 即可。</a:t>
            </a:r>
            <a:endParaRPr lang="en-US" altLang="zh-CN" sz="1600" dirty="0">
              <a:solidFill>
                <a:schemeClr val="tx1">
                  <a:lumMod val="50000"/>
                  <a:lumOff val="50000"/>
                </a:schemeClr>
              </a:solidFill>
              <a:ea typeface="PingFang HK" panose="020B0400000000000000" pitchFamily="34" charset="-120"/>
            </a:endParaRPr>
          </a:p>
          <a:p>
            <a:pPr algn="l">
              <a:lnSpc>
                <a:spcPct val="150000"/>
              </a:lnSpc>
            </a:pPr>
            <a:endParaRPr lang="en-CN" sz="1600" dirty="0">
              <a:solidFill>
                <a:schemeClr val="tx1">
                  <a:lumMod val="50000"/>
                  <a:lumOff val="50000"/>
                </a:schemeClr>
              </a:solidFill>
              <a:ea typeface="PingFang HK" panose="020B0400000000000000" pitchFamily="34" charset="-120"/>
            </a:endParaRPr>
          </a:p>
        </p:txBody>
      </p:sp>
      <p:sp>
        <p:nvSpPr>
          <p:cNvPr id="20" name="Date Placeholder 19">
            <a:extLst>
              <a:ext uri="{FF2B5EF4-FFF2-40B4-BE49-F238E27FC236}">
                <a16:creationId xmlns:a16="http://schemas.microsoft.com/office/drawing/2014/main" id="{49F6AF02-2977-9C40-B28C-9D00F5D81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39919-CE1E-3D4F-A5CE-32ABF6DBE392}" type="datetime1">
              <a:rPr lang="en-US" smtClean="0"/>
              <a:t>8/25/20</a:t>
            </a:fld>
            <a:endParaRPr lang="en-CN"/>
          </a:p>
        </p:txBody>
      </p: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441B4E4E-7811-1846-813B-03178D5FC3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1A32A5C0-EAF6-F04C-BC10-15D35576FA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C64CF-D294-4B47-ACA4-2069C71E7C2C}" type="slidenum">
              <a:rPr lang="en-CN" smtClean="0"/>
              <a:t>9</a:t>
            </a:fld>
            <a:endParaRPr lang="en-CN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C0BE0A2D-6868-274E-916B-0E2816A16FF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969717" y="932167"/>
            <a:ext cx="1016668" cy="1016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0019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1343</TotalTime>
  <Words>508</Words>
  <Application>Microsoft Macintosh PowerPoint</Application>
  <PresentationFormat>宽屏</PresentationFormat>
  <Paragraphs>78</Paragraphs>
  <Slides>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4" baseType="lpstr">
      <vt:lpstr>Ubuntu</vt:lpstr>
      <vt:lpstr>Calibri</vt:lpstr>
      <vt:lpstr>Arial</vt:lpstr>
      <vt:lpstr>Ubuntu Light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Chen Bill</dc:creator>
  <cp:lastModifiedBy>Microsoft Office User</cp:lastModifiedBy>
  <cp:revision>20</cp:revision>
  <dcterms:created xsi:type="dcterms:W3CDTF">2020-08-25T06:22:58Z</dcterms:created>
  <dcterms:modified xsi:type="dcterms:W3CDTF">2020-08-26T04:48:53Z</dcterms:modified>
</cp:coreProperties>
</file>